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3" r:id="rId5"/>
    <p:sldId id="264" r:id="rId6"/>
    <p:sldId id="288" r:id="rId7"/>
    <p:sldId id="272" r:id="rId8"/>
    <p:sldId id="265" r:id="rId9"/>
    <p:sldId id="266" r:id="rId10"/>
    <p:sldId id="269" r:id="rId11"/>
    <p:sldId id="294" r:id="rId12"/>
    <p:sldId id="289" r:id="rId13"/>
    <p:sldId id="274" r:id="rId14"/>
    <p:sldId id="290" r:id="rId15"/>
    <p:sldId id="276" r:id="rId16"/>
    <p:sldId id="298" r:id="rId17"/>
    <p:sldId id="299" r:id="rId18"/>
    <p:sldId id="291" r:id="rId19"/>
    <p:sldId id="283" r:id="rId20"/>
    <p:sldId id="300" r:id="rId21"/>
    <p:sldId id="301" r:id="rId22"/>
    <p:sldId id="292" r:id="rId23"/>
    <p:sldId id="285" r:id="rId24"/>
    <p:sldId id="293" r:id="rId25"/>
    <p:sldId id="287" r:id="rId26"/>
    <p:sldId id="295" r:id="rId27"/>
    <p:sldId id="262" r:id="rId28"/>
    <p:sldId id="302" r:id="rId29"/>
    <p:sldId id="297" r:id="rId30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76F"/>
    <a:srgbClr val="3F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328" autoAdjust="0"/>
  </p:normalViewPr>
  <p:slideViewPr>
    <p:cSldViewPr snapToGrid="0">
      <p:cViewPr varScale="1">
        <p:scale>
          <a:sx n="51" d="100"/>
          <a:sy n="51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5E799-DBBB-441B-A837-BFC0FE3EB224}" type="datetimeFigureOut">
              <a:rPr lang="en-IL" smtClean="0"/>
              <a:t>25/04/2023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04DF5-A348-4AC5-9DF3-4B00A476896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629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04DF5-A348-4AC5-9DF3-4B00A4768966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9513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he-I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קסדת</a:t>
            </a:r>
            <a:r>
              <a:rPr lang="en-I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Deep TMS – </a:t>
            </a:r>
            <a:r>
              <a:rPr lang="he-I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גריית מוח באמצעות סלילים אלקטרומגנטיים המייצרים שדות מגנטיים המשפיעים על קליפת המוח</a:t>
            </a:r>
            <a:r>
              <a:rPr lang="en-I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(Cortex) </a:t>
            </a:r>
            <a:r>
              <a:rPr lang="he-I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ומסייעים לטפל בהפרעות נפשיות כדיכאון, סכיזופרניה, אפילפסיה, מאניה-דיפרסיה ועוד. חברת בריינסווי.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עצבוב של נוירוטרנסמיטורים במח בצורה לא פולשנית לטיפול  והטבה במחלות המוזכרות</a:t>
            </a:r>
            <a:endParaRPr lang="en-I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04DF5-A348-4AC5-9DF3-4B00A4768966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6900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04DF5-A348-4AC5-9DF3-4B00A4768966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54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תרופה לטרשת נפוצה</a:t>
            </a:r>
          </a:p>
          <a:p>
            <a:r>
              <a:rPr lang="he-IL" dirty="0"/>
              <a:t>התרופה הפטנטית הראשונה של חברת טבע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04DF5-A348-4AC5-9DF3-4B00A4768966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616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04DF5-A348-4AC5-9DF3-4B00A4768966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87089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04DF5-A348-4AC5-9DF3-4B00A4768966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0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2C65-72C5-59CD-185A-4F5663A05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48EA4-7FB6-B7B4-6147-A1267C406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FF5A2-EB74-CA3A-CC52-3376662D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8A74-914B-4BAD-B66A-4AE5507909A6}" type="datetimeFigureOut">
              <a:rPr lang="en-IL" smtClean="0"/>
              <a:t>25/04/2023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C3DE0-3F44-5618-0479-DB30F2D4B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D46F8-8BB0-49A0-4C2C-49F8BD20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074-5165-48DB-860B-75045699C4A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6383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F505-93A0-538B-E38C-490A29BA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E3952-9676-8365-C400-832D22DE3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9BCF7-4701-6441-1E64-A4FB9E78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8A74-914B-4BAD-B66A-4AE5507909A6}" type="datetimeFigureOut">
              <a:rPr lang="en-IL" smtClean="0"/>
              <a:t>25/04/2023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F873E-55F4-023B-625D-F0D745A14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0CAF6-9A1D-16B8-6F23-1FDDCFD5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074-5165-48DB-860B-75045699C4A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7062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CCC3B-495E-23A1-6C84-733A64B95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998FA-CCF3-137A-E371-CBDA645BC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6B632-B210-9D26-FBCC-08BDF409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8A74-914B-4BAD-B66A-4AE5507909A6}" type="datetimeFigureOut">
              <a:rPr lang="en-IL" smtClean="0"/>
              <a:t>25/04/2023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695C7-EB94-7F7F-99A3-37A81DE3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8EE11-72E4-55AB-1F18-466FC6A1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074-5165-48DB-860B-75045699C4A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1192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B2117-9B7E-F3F0-500F-2C4588EA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3BB83-9260-C403-D76C-CB7F61B5D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B58A8-97C7-91FA-C62C-2E994666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8A74-914B-4BAD-B66A-4AE5507909A6}" type="datetimeFigureOut">
              <a:rPr lang="en-IL" smtClean="0"/>
              <a:t>25/04/2023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87CE9-3E17-5F51-50E8-E241A71B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D066D-E9F3-7760-878D-81DF1451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074-5165-48DB-860B-75045699C4A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9733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12B3-4C6D-9C03-DC71-ACABA9AC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99CE0-DA3F-C66D-B0AB-55B597D88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CFEFA-C64F-009C-8405-848AE27E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8A74-914B-4BAD-B66A-4AE5507909A6}" type="datetimeFigureOut">
              <a:rPr lang="en-IL" smtClean="0"/>
              <a:t>25/04/2023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5DC1A-59A0-5CF1-3B6B-B65EE7A8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9B818-99F4-B9F4-C074-00C913AE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074-5165-48DB-860B-75045699C4A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0900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2BA8-F462-F144-C01A-38E8E279F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1BCBA-6E5F-C57E-345C-5AF6E3965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46666-59A4-A529-5BC0-3E66D5624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D6372-4E1A-C4DF-0832-0FE87347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8A74-914B-4BAD-B66A-4AE5507909A6}" type="datetimeFigureOut">
              <a:rPr lang="en-IL" smtClean="0"/>
              <a:t>25/04/2023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3F6E8-8D79-150A-F481-80C0799E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CC442-0B5D-45DD-D0F9-7E3C86B0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074-5165-48DB-860B-75045699C4A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8087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EAF5-336A-64E8-015A-13B122850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D1D55-6788-18A3-B01A-FCB7881B8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B0C8C-2477-96B3-B03E-2717EFC79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C909C-6BA2-E7A3-39C9-C038ABD95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FC3CE7-60F2-9800-20FE-68BDA3D68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731134-D2DE-981E-2473-0C48F1BF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8A74-914B-4BAD-B66A-4AE5507909A6}" type="datetimeFigureOut">
              <a:rPr lang="en-IL" smtClean="0"/>
              <a:t>25/04/2023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4DB4D-28E2-470F-3FE8-7FF764F6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B848D-FB6C-CE86-2F51-BE92E71F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074-5165-48DB-860B-75045699C4A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3285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6CCA-0DDB-CF89-30C5-CAD94CE3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23D56-620D-F40F-3527-635348D0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8A74-914B-4BAD-B66A-4AE5507909A6}" type="datetimeFigureOut">
              <a:rPr lang="en-IL" smtClean="0"/>
              <a:t>25/04/2023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27805-B577-3F8D-D434-B409B313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B0AC8-17A6-52BD-D217-A69F39E7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074-5165-48DB-860B-75045699C4A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6162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F1FDB-667D-B979-D030-830A7C24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8A74-914B-4BAD-B66A-4AE5507909A6}" type="datetimeFigureOut">
              <a:rPr lang="en-IL" smtClean="0"/>
              <a:t>25/04/2023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93A0DD-0901-479A-A0BC-79665518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EA996-157D-1FB1-79B5-87AFEA9C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074-5165-48DB-860B-75045699C4A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8988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AFC8-6D5C-D36B-6D27-DFA23DEA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E1604-5594-64E8-B112-DB5AE5E0A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DB5AE-3287-5C10-9919-83866A5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C293A-3982-260C-96BA-A5D9188B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8A74-914B-4BAD-B66A-4AE5507909A6}" type="datetimeFigureOut">
              <a:rPr lang="en-IL" smtClean="0"/>
              <a:t>25/04/2023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5D416-5AF6-858B-E5A1-F4DA4BE2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9B77E-5D90-F944-1837-B351F92B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074-5165-48DB-860B-75045699C4A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8142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44F35-659B-6AAA-4576-C5D214F0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56CD1-3603-AB06-1996-B7782ACA6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BD2CE-F8C0-4804-A8A3-538496707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DFA1D-7552-4ACB-B843-13A2F60C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8A74-914B-4BAD-B66A-4AE5507909A6}" type="datetimeFigureOut">
              <a:rPr lang="en-IL" smtClean="0"/>
              <a:t>25/04/2023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0BA39-E14C-A335-587B-63F39336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2CAB4-BBCD-C794-2DAE-195AF3C0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074-5165-48DB-860B-75045699C4A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8767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8AEDE-1839-EB23-6C84-5A6E21CD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13651-F6DA-DFB3-02DF-929CDEC67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D1B19-138A-9B92-D325-A91E2BF05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8A74-914B-4BAD-B66A-4AE5507909A6}" type="datetimeFigureOut">
              <a:rPr lang="en-IL" smtClean="0"/>
              <a:t>25/04/2023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5C774-CCD3-2588-1F75-F7EEAA2A4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5D6EB-F62A-9FB7-21DF-E0C0C6FC0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0F074-5165-48DB-860B-75045699C4A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1377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izmann_Institute_of_Scien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4FBE1-B000-1621-D10E-E9EC8164DF08}"/>
              </a:ext>
            </a:extLst>
          </p:cNvPr>
          <p:cNvSpPr txBox="1"/>
          <p:nvPr/>
        </p:nvSpPr>
        <p:spPr>
          <a:xfrm>
            <a:off x="637350" y="3743129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 this an Israeli invention?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92050EA-4B42-4CBA-84C2-A4D02D2F4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4741"/>
          <a:stretch/>
        </p:blipFill>
        <p:spPr>
          <a:xfrm>
            <a:off x="3916577" y="563202"/>
            <a:ext cx="3769073" cy="283656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lamp&#10;&#10;Description automatically generated">
            <a:extLst>
              <a:ext uri="{FF2B5EF4-FFF2-40B4-BE49-F238E27FC236}">
                <a16:creationId xmlns:a16="http://schemas.microsoft.com/office/drawing/2014/main" id="{6BF3878A-462B-AB5E-816B-24D84CF3E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6023344"/>
            <a:ext cx="1598295" cy="7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2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Is this an Israeli invention?</a:t>
            </a:r>
          </a:p>
        </p:txBody>
      </p:sp>
      <p:pic>
        <p:nvPicPr>
          <p:cNvPr id="2" name="Picture 1" descr="Image result for â«×××©×××â¬â">
            <a:extLst>
              <a:ext uri="{FF2B5EF4-FFF2-40B4-BE49-F238E27FC236}">
                <a16:creationId xmlns:a16="http://schemas.microsoft.com/office/drawing/2014/main" id="{2316DC98-89DD-0A92-70BB-8E9F3CE3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33" y="1239678"/>
            <a:ext cx="5984146" cy="43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3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1179226" y="1280679"/>
            <a:ext cx="983354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6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-78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No!</a:t>
            </a:r>
            <a:r>
              <a:rPr kumimoji="0" lang="en-US" sz="3600" b="1" i="0" u="none" strike="noStrike" kern="1200" cap="none" spc="-78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6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78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Calculator is not an Israeli invention!</a:t>
            </a:r>
            <a:endParaRPr kumimoji="0" lang="en-US" sz="3600" b="1" i="0" u="none" strike="noStrike" kern="1200" cap="none" spc="-1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extBox 8">
            <a:extLst>
              <a:ext uri="{FF2B5EF4-FFF2-40B4-BE49-F238E27FC236}">
                <a16:creationId xmlns:a16="http://schemas.microsoft.com/office/drawing/2014/main" id="{3C6DD2B5-E300-4993-AF1E-9C2887402D1F}"/>
              </a:ext>
            </a:extLst>
          </p:cNvPr>
          <p:cNvSpPr txBox="1"/>
          <p:nvPr/>
        </p:nvSpPr>
        <p:spPr>
          <a:xfrm>
            <a:off x="1179226" y="3426130"/>
            <a:ext cx="9833548" cy="2693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Willhelm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Schickard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German professor, invented the "Calculating Clock", the first mechanical calculator.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lamp&#10;&#10;Description automatically generated">
            <a:extLst>
              <a:ext uri="{FF2B5EF4-FFF2-40B4-BE49-F238E27FC236}">
                <a16:creationId xmlns:a16="http://schemas.microsoft.com/office/drawing/2014/main" id="{3BDA26FB-39B1-C048-E23A-78AE32ED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75" y="6217919"/>
            <a:ext cx="1175095" cy="5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13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Is this an Israeli invention?</a:t>
            </a: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088258C3-45E5-2827-DCAD-9D7C897A8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2499"/>
            <a:ext cx="5017579" cy="411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17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3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804672" y="1243013"/>
            <a:ext cx="3855720" cy="437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No!</a:t>
            </a:r>
            <a:r>
              <a:rPr lang="en-US" sz="3600" b="1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Gas mask is not an Israeli invention!</a:t>
            </a:r>
          </a:p>
        </p:txBody>
      </p:sp>
      <p:grpSp>
        <p:nvGrpSpPr>
          <p:cNvPr id="30" name="Group 17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19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6A08713-DFF3-42C6-B596-E5EFE4D4B21B}"/>
              </a:ext>
            </a:extLst>
          </p:cNvPr>
          <p:cNvSpPr txBox="1"/>
          <p:nvPr/>
        </p:nvSpPr>
        <p:spPr>
          <a:xfrm>
            <a:off x="6632812" y="1032987"/>
            <a:ext cx="4919108" cy="4792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</a:rPr>
              <a:t>An early type of rudimentary gas mask was invented in the 9th century by the Persian Banu Musa brothers in Baghdad, Iraq.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</a:rPr>
              <a:t>They described it in their Book of Ingenious Devices, mainly for protecting workers in polluted wells.</a:t>
            </a:r>
          </a:p>
        </p:txBody>
      </p:sp>
      <p:pic>
        <p:nvPicPr>
          <p:cNvPr id="2" name="Picture 1" descr="A picture containing lamp&#10;&#10;Description automatically generated">
            <a:extLst>
              <a:ext uri="{FF2B5EF4-FFF2-40B4-BE49-F238E27FC236}">
                <a16:creationId xmlns:a16="http://schemas.microsoft.com/office/drawing/2014/main" id="{A4A1996F-F7CF-178B-47C7-07C029EA4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75" y="6217919"/>
            <a:ext cx="1175095" cy="5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2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Is this an Israeli invention?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56613A-80A4-EB0E-037F-02CB978E8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16" y="1877062"/>
            <a:ext cx="4859603" cy="27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69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804672" y="802955"/>
            <a:ext cx="476633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Yes!</a:t>
            </a:r>
            <a:r>
              <a:rPr lang="en-US" sz="3600" b="1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Waze is an Israeli invention!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4BA1C-A6F9-4101-B361-26DD64FBD1DB}"/>
              </a:ext>
            </a:extLst>
          </p:cNvPr>
          <p:cNvSpPr txBox="1"/>
          <p:nvPr/>
        </p:nvSpPr>
        <p:spPr>
          <a:xfrm>
            <a:off x="804672" y="2421683"/>
            <a:ext cx="4765949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2"/>
                </a:solidFill>
              </a:rPr>
              <a:t>Waze started in 2006, as "</a:t>
            </a:r>
            <a:r>
              <a:rPr lang="en-US" sz="2800" b="1" dirty="0" err="1">
                <a:solidFill>
                  <a:schemeClr val="tx2"/>
                </a:solidFill>
              </a:rPr>
              <a:t>FreeMap</a:t>
            </a:r>
            <a:r>
              <a:rPr lang="en-US" sz="2800" b="1" dirty="0">
                <a:solidFill>
                  <a:schemeClr val="tx2"/>
                </a:solidFill>
              </a:rPr>
              <a:t> Israel", a project founded and developed by Israeli programmer Ehud Shabtai as a community project. In 2008, Shabtai formed a company called Waze to commercialize the project.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Image result for â«××× ××©×¨××â¬â">
            <a:extLst>
              <a:ext uri="{FF2B5EF4-FFF2-40B4-BE49-F238E27FC236}">
                <a16:creationId xmlns:a16="http://schemas.microsoft.com/office/drawing/2014/main" id="{0CDBEA7B-FD07-4C54-B88B-6F0A48C08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325394"/>
            <a:ext cx="4142232" cy="313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lamp&#10;&#10;Description automatically generated">
            <a:extLst>
              <a:ext uri="{FF2B5EF4-FFF2-40B4-BE49-F238E27FC236}">
                <a16:creationId xmlns:a16="http://schemas.microsoft.com/office/drawing/2014/main" id="{27CD1998-F00A-A688-896E-29780FF52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35" y="6260908"/>
            <a:ext cx="1175095" cy="5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71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C5F87-BE72-2538-12A9-646E49C6FE69}"/>
              </a:ext>
            </a:extLst>
          </p:cNvPr>
          <p:cNvSpPr txBox="1"/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this an Israeli invention?</a:t>
            </a:r>
          </a:p>
        </p:txBody>
      </p:sp>
      <p:pic>
        <p:nvPicPr>
          <p:cNvPr id="1026" name="Picture 2" descr="Deep TMS For OCD | Preston Hollow Psychiatry Group">
            <a:extLst>
              <a:ext uri="{FF2B5EF4-FFF2-40B4-BE49-F238E27FC236}">
                <a16:creationId xmlns:a16="http://schemas.microsoft.com/office/drawing/2014/main" id="{6FB65DD2-0AD3-FE28-7D2B-C8E9B972A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2951" y="578738"/>
            <a:ext cx="4154248" cy="5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15D268-6F35-DDD8-2442-82243A61D25E}"/>
              </a:ext>
            </a:extLst>
          </p:cNvPr>
          <p:cNvSpPr txBox="1"/>
          <p:nvPr/>
        </p:nvSpPr>
        <p:spPr>
          <a:xfrm>
            <a:off x="6242957" y="63689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37178"/>
                </a:solidFill>
                <a:effectLst/>
                <a:latin typeface="Lato" panose="020F0502020204030203" pitchFamily="34" charset="0"/>
              </a:rPr>
              <a:t>Deep TMS </a:t>
            </a:r>
            <a:r>
              <a:rPr lang="en-US" dirty="0">
                <a:solidFill>
                  <a:srgbClr val="637178"/>
                </a:solidFill>
                <a:latin typeface="Lato" panose="020F0502020204030203" pitchFamily="34" charset="0"/>
              </a:rPr>
              <a:t>(Deep transcranial magnetic stimulation)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8586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804672" y="802955"/>
            <a:ext cx="476633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-1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Yes!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TMS is an Israeli invention!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CE578-DA28-487C-B44C-A6DB217FB15B}"/>
              </a:ext>
            </a:extLst>
          </p:cNvPr>
          <p:cNvSpPr txBox="1"/>
          <p:nvPr/>
        </p:nvSpPr>
        <p:spPr>
          <a:xfrm>
            <a:off x="341376" y="2257006"/>
            <a:ext cx="5934164" cy="42171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unique, noninvasive treatment process developed by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BrainsWay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helps alleviate symptoms related to mental health conditions.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the Deep TMS process, an electromagnetic field is activated by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BrainsWay’s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patented H-Coil technology, which is held inside a helmet apparatus fitted over the patient’s head. The helmet safely sends out magnetic pulses that are able to directly reach deeper, broader brain structures, successfully influencing their neural activity.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2" descr="Image result for â«××× ××©×¨××â¬â">
            <a:extLst>
              <a:ext uri="{FF2B5EF4-FFF2-40B4-BE49-F238E27FC236}">
                <a16:creationId xmlns:a16="http://schemas.microsoft.com/office/drawing/2014/main" id="{83121DCC-683A-4DDD-A710-13F148126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325394"/>
            <a:ext cx="4142232" cy="313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lamp&#10;&#10;Description automatically generated">
            <a:extLst>
              <a:ext uri="{FF2B5EF4-FFF2-40B4-BE49-F238E27FC236}">
                <a16:creationId xmlns:a16="http://schemas.microsoft.com/office/drawing/2014/main" id="{7E7C1B34-30B4-EA8B-A725-38DD67881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35" y="6260908"/>
            <a:ext cx="1175095" cy="521371"/>
          </a:xfrm>
          <a:prstGeom prst="rect">
            <a:avLst/>
          </a:prstGeom>
        </p:spPr>
      </p:pic>
      <p:pic>
        <p:nvPicPr>
          <p:cNvPr id="2050" name="Picture 2" descr="BrainsWay Deep TMS | Burlington MA">
            <a:extLst>
              <a:ext uri="{FF2B5EF4-FFF2-40B4-BE49-F238E27FC236}">
                <a16:creationId xmlns:a16="http://schemas.microsoft.com/office/drawing/2014/main" id="{6BA8C83D-96A8-BF0F-1D9C-693E169C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069" y="5092268"/>
            <a:ext cx="1283480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79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Is this an Israeli invention?</a:t>
            </a:r>
          </a:p>
        </p:txBody>
      </p:sp>
      <p:pic>
        <p:nvPicPr>
          <p:cNvPr id="3" name="Picture 2" descr="Image result for fire alarm">
            <a:extLst>
              <a:ext uri="{FF2B5EF4-FFF2-40B4-BE49-F238E27FC236}">
                <a16:creationId xmlns:a16="http://schemas.microsoft.com/office/drawing/2014/main" id="{FC85A4E7-7A48-E2BD-1B6C-A1FBF8707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96" y="104317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81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804672" y="1243013"/>
            <a:ext cx="3855720" cy="437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No!</a:t>
            </a:r>
            <a:r>
              <a:rPr lang="en-US" sz="3600" b="1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Fire alarm is not an Israeli invention!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2768C5-45AB-4A97-8C16-7DA9ED05CAA8}"/>
              </a:ext>
            </a:extLst>
          </p:cNvPr>
          <p:cNvSpPr txBox="1"/>
          <p:nvPr/>
        </p:nvSpPr>
        <p:spPr>
          <a:xfrm>
            <a:off x="6632812" y="1032987"/>
            <a:ext cx="4919108" cy="4792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2"/>
                </a:solidFill>
              </a:rPr>
              <a:t>In 1890, Francis Robbins Upton, a former associate of Thomas Edison, invented and patented the very first automatic fire alarm.</a:t>
            </a:r>
          </a:p>
        </p:txBody>
      </p:sp>
      <p:pic>
        <p:nvPicPr>
          <p:cNvPr id="3" name="Picture 2" descr="A picture containing lamp&#10;&#10;Description automatically generated">
            <a:extLst>
              <a:ext uri="{FF2B5EF4-FFF2-40B4-BE49-F238E27FC236}">
                <a16:creationId xmlns:a16="http://schemas.microsoft.com/office/drawing/2014/main" id="{12C76F23-4326-28FF-78E7-5FE024928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75" y="6217919"/>
            <a:ext cx="1175095" cy="5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5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1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 this an Israeli invention?</a:t>
            </a:r>
          </a:p>
        </p:txBody>
      </p:sp>
      <p:pic>
        <p:nvPicPr>
          <p:cNvPr id="1044" name="Picture 20" descr="צעצועים לילדים - צעצועים לתינוקות - משחקים לילדים - משחקים ...">
            <a:extLst>
              <a:ext uri="{FF2B5EF4-FFF2-40B4-BE49-F238E27FC236}">
                <a16:creationId xmlns:a16="http://schemas.microsoft.com/office/drawing/2014/main" id="{5B9EB0A1-B195-4D54-B097-ED7B6D785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3" r="-2" b="-2"/>
          <a:stretch/>
        </p:blipFill>
        <p:spPr bwMode="auto">
          <a:xfrm>
            <a:off x="5895751" y="1024385"/>
            <a:ext cx="5708649" cy="477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77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C5F87-BE72-2538-12A9-646E49C6FE69}"/>
              </a:ext>
            </a:extLst>
          </p:cNvPr>
          <p:cNvSpPr txBox="1"/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Is this an Israeli invention?</a:t>
            </a:r>
          </a:p>
        </p:txBody>
      </p:sp>
      <p:pic>
        <p:nvPicPr>
          <p:cNvPr id="1026" name="Picture 2" descr="Teva sues FDA over bid to block approval of generic Copaxone | Mint">
            <a:extLst>
              <a:ext uri="{FF2B5EF4-FFF2-40B4-BE49-F238E27FC236}">
                <a16:creationId xmlns:a16="http://schemas.microsoft.com/office/drawing/2014/main" id="{435A77C8-89BF-425A-952F-5A1A8CB46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r="5223"/>
          <a:stretch/>
        </p:blipFill>
        <p:spPr bwMode="auto">
          <a:xfrm>
            <a:off x="5802086" y="708991"/>
            <a:ext cx="6389914" cy="50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C9E82D-612A-7885-8551-11AB044AF77A}"/>
              </a:ext>
            </a:extLst>
          </p:cNvPr>
          <p:cNvSpPr/>
          <p:nvPr/>
        </p:nvSpPr>
        <p:spPr>
          <a:xfrm>
            <a:off x="5987441" y="4759890"/>
            <a:ext cx="676406" cy="363255"/>
          </a:xfrm>
          <a:prstGeom prst="rect">
            <a:avLst/>
          </a:prstGeom>
          <a:solidFill>
            <a:srgbClr val="1B2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770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458646" y="802955"/>
            <a:ext cx="5383112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-1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Yes!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Copaxone is an Israeli invention!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CE578-DA28-487C-B44C-A6DB217FB15B}"/>
              </a:ext>
            </a:extLst>
          </p:cNvPr>
          <p:cNvSpPr txBox="1"/>
          <p:nvPr/>
        </p:nvSpPr>
        <p:spPr>
          <a:xfrm>
            <a:off x="330562" y="2204448"/>
            <a:ext cx="5919926" cy="4217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300" spc="-100" dirty="0">
                <a:solidFill>
                  <a:srgbClr val="44546A"/>
                </a:solidFill>
                <a:latin typeface="Calibri Light" panose="020F0302020204030204"/>
              </a:rPr>
              <a:t>Copaxone immunomodulator drug for treating multiple sclerosis.</a:t>
            </a:r>
          </a:p>
          <a:p>
            <a:pPr algn="l"/>
            <a:endParaRPr lang="en-US" sz="3300" spc="-100" dirty="0">
              <a:solidFill>
                <a:srgbClr val="44546A"/>
              </a:solidFill>
              <a:latin typeface="Calibri Light" panose="020F0302020204030204"/>
            </a:endParaRPr>
          </a:p>
          <a:p>
            <a:pPr algn="l"/>
            <a:r>
              <a:rPr lang="en-US" sz="3300" spc="-100" dirty="0">
                <a:solidFill>
                  <a:srgbClr val="44546A"/>
                </a:solidFill>
                <a:latin typeface="Calibri Light" panose="020F0302020204030204"/>
              </a:rPr>
              <a:t>It was developed at the Weizmann</a:t>
            </a:r>
            <a:r>
              <a:rPr lang="en-US" sz="3300" spc="-100" dirty="0">
                <a:solidFill>
                  <a:srgbClr val="44546A"/>
                </a:solidFill>
                <a:latin typeface="Calibri Light" panose="020F0302020204030204"/>
                <a:hlinkClick r:id="rId3" tooltip="Weizmann Institute of Scie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300" spc="-100" dirty="0">
                <a:solidFill>
                  <a:srgbClr val="44546A"/>
                </a:solidFill>
                <a:latin typeface="Calibri Light" panose="020F0302020204030204"/>
              </a:rPr>
              <a:t>Institute of Science in Israel by Michael Sela, Ruth </a:t>
            </a:r>
            <a:r>
              <a:rPr lang="en-US" sz="3300" spc="-100" dirty="0" err="1">
                <a:solidFill>
                  <a:srgbClr val="44546A"/>
                </a:solidFill>
                <a:latin typeface="Calibri Light" panose="020F0302020204030204"/>
              </a:rPr>
              <a:t>Arnon</a:t>
            </a:r>
            <a:r>
              <a:rPr lang="en-US" sz="3300" spc="-100" dirty="0">
                <a:solidFill>
                  <a:srgbClr val="44546A"/>
                </a:solidFill>
                <a:latin typeface="Calibri Light" panose="020F0302020204030204"/>
              </a:rPr>
              <a:t>, and Deborah Teitelbaum.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2" descr="Image result for â«××× ××©×¨××â¬â">
            <a:extLst>
              <a:ext uri="{FF2B5EF4-FFF2-40B4-BE49-F238E27FC236}">
                <a16:creationId xmlns:a16="http://schemas.microsoft.com/office/drawing/2014/main" id="{83121DCC-683A-4DDD-A710-13F148126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325394"/>
            <a:ext cx="4142232" cy="313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lamp&#10;&#10;Description automatically generated">
            <a:extLst>
              <a:ext uri="{FF2B5EF4-FFF2-40B4-BE49-F238E27FC236}">
                <a16:creationId xmlns:a16="http://schemas.microsoft.com/office/drawing/2014/main" id="{7E7C1B34-30B4-EA8B-A725-38DD67881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35" y="6260908"/>
            <a:ext cx="1175095" cy="521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C5DD09-484E-51DF-0A8C-5B7BD0E15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234" y="5379919"/>
            <a:ext cx="2352648" cy="8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31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Is this an Israeli invention?</a:t>
            </a:r>
          </a:p>
        </p:txBody>
      </p:sp>
      <p:pic>
        <p:nvPicPr>
          <p:cNvPr id="2" name="Picture 2" descr="Image result for dental floss">
            <a:extLst>
              <a:ext uri="{FF2B5EF4-FFF2-40B4-BE49-F238E27FC236}">
                <a16:creationId xmlns:a16="http://schemas.microsoft.com/office/drawing/2014/main" id="{C31AFE31-75BB-1249-B9D1-A7566E20A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77" y="813054"/>
            <a:ext cx="47625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60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640080" y="1243013"/>
            <a:ext cx="3855720" cy="437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No!</a:t>
            </a:r>
            <a:r>
              <a:rPr lang="en-US" sz="3600" b="1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Dental floss is not an Israeli invention!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855D7-74FF-475F-8A2E-79FFFC52D549}"/>
              </a:ext>
            </a:extLst>
          </p:cNvPr>
          <p:cNvSpPr txBox="1"/>
          <p:nvPr/>
        </p:nvSpPr>
        <p:spPr>
          <a:xfrm>
            <a:off x="6172200" y="804672"/>
            <a:ext cx="5221224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tx2"/>
                </a:solidFill>
              </a:rPr>
              <a:t>In 1819, Levi Spear </a:t>
            </a:r>
            <a:r>
              <a:rPr lang="en-US" sz="3200" b="1" dirty="0" err="1">
                <a:solidFill>
                  <a:schemeClr val="tx2"/>
                </a:solidFill>
              </a:rPr>
              <a:t>Parmly</a:t>
            </a:r>
            <a:r>
              <a:rPr lang="en-US" sz="3200" b="1" dirty="0">
                <a:solidFill>
                  <a:schemeClr val="tx2"/>
                </a:solidFill>
              </a:rPr>
              <a:t>, a dentist from New Orleans, is credited with inventing the first form of dental floss.</a:t>
            </a:r>
          </a:p>
        </p:txBody>
      </p:sp>
      <p:pic>
        <p:nvPicPr>
          <p:cNvPr id="2" name="Picture 1" descr="A picture containing lamp&#10;&#10;Description automatically generated">
            <a:extLst>
              <a:ext uri="{FF2B5EF4-FFF2-40B4-BE49-F238E27FC236}">
                <a16:creationId xmlns:a16="http://schemas.microsoft.com/office/drawing/2014/main" id="{90AD8636-FEFE-0018-5924-1D11C89A5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75" y="6217919"/>
            <a:ext cx="1175095" cy="5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49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Is this an Israeli invention?</a:t>
            </a:r>
          </a:p>
        </p:txBody>
      </p:sp>
      <p:pic>
        <p:nvPicPr>
          <p:cNvPr id="3" name="Picture 2" descr="Image result for â«××¡×××ª ×××¨××â¬â">
            <a:extLst>
              <a:ext uri="{FF2B5EF4-FFF2-40B4-BE49-F238E27FC236}">
                <a16:creationId xmlns:a16="http://schemas.microsoft.com/office/drawing/2014/main" id="{43F32CF5-46B1-0C99-5C22-4589F4561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10" y="992094"/>
            <a:ext cx="4819650" cy="518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41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804672" y="802955"/>
            <a:ext cx="476633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Yes!</a:t>
            </a:r>
            <a:r>
              <a:rPr lang="en-US" sz="3600" b="1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Juicer is an Israeli invention!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CE578-DA28-487C-B44C-A6DB217FB15B}"/>
              </a:ext>
            </a:extLst>
          </p:cNvPr>
          <p:cNvSpPr txBox="1"/>
          <p:nvPr/>
        </p:nvSpPr>
        <p:spPr>
          <a:xfrm>
            <a:off x="804672" y="2421683"/>
            <a:ext cx="4765949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2"/>
                </a:solidFill>
              </a:rPr>
              <a:t>Isaac </a:t>
            </a:r>
            <a:r>
              <a:rPr lang="en-US" sz="2800" b="1" dirty="0" err="1">
                <a:solidFill>
                  <a:schemeClr val="tx2"/>
                </a:solidFill>
              </a:rPr>
              <a:t>Zaxenberg</a:t>
            </a:r>
            <a:r>
              <a:rPr lang="en-US" sz="2800" b="1" dirty="0">
                <a:solidFill>
                  <a:schemeClr val="tx2"/>
                </a:solidFill>
              </a:rPr>
              <a:t> invented the first Hebrew Juicer, which has since also been known as the "</a:t>
            </a:r>
            <a:r>
              <a:rPr lang="en-US" sz="2800" b="1" dirty="0" err="1">
                <a:solidFill>
                  <a:schemeClr val="tx2"/>
                </a:solidFill>
              </a:rPr>
              <a:t>Zeggenberg</a:t>
            </a:r>
            <a:r>
              <a:rPr lang="en-US" sz="2800" b="1" dirty="0">
                <a:solidFill>
                  <a:schemeClr val="tx2"/>
                </a:solidFill>
              </a:rPr>
              <a:t> Juicer”. The long process of manufacturing included many models, and in 1931 the product was registered as a patent.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Image result for â«××× ××©×¨××â¬â">
            <a:extLst>
              <a:ext uri="{FF2B5EF4-FFF2-40B4-BE49-F238E27FC236}">
                <a16:creationId xmlns:a16="http://schemas.microsoft.com/office/drawing/2014/main" id="{83121DCC-683A-4DDD-A710-13F148126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325394"/>
            <a:ext cx="4142232" cy="313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lamp&#10;&#10;Description automatically generated">
            <a:extLst>
              <a:ext uri="{FF2B5EF4-FFF2-40B4-BE49-F238E27FC236}">
                <a16:creationId xmlns:a16="http://schemas.microsoft.com/office/drawing/2014/main" id="{7E7C1B34-30B4-EA8B-A725-38DD67881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35" y="6260908"/>
            <a:ext cx="1175095" cy="5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30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80E52692-9332-47C4-BDE1-B1CAAEB9C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F937CAF8-DF7D-41D5-96E3-8E96C665D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813300" cy="6858000"/>
          </a:xfrm>
          <a:custGeom>
            <a:avLst/>
            <a:gdLst>
              <a:gd name="connsiteX0" fmla="*/ 0 w 9617275"/>
              <a:gd name="connsiteY0" fmla="*/ 0 h 6858000"/>
              <a:gd name="connsiteX1" fmla="*/ 718412 w 9617275"/>
              <a:gd name="connsiteY1" fmla="*/ 0 h 6858000"/>
              <a:gd name="connsiteX2" fmla="*/ 8884848 w 9617275"/>
              <a:gd name="connsiteY2" fmla="*/ 0 h 6858000"/>
              <a:gd name="connsiteX3" fmla="*/ 9603260 w 9617275"/>
              <a:gd name="connsiteY3" fmla="*/ 0 h 6858000"/>
              <a:gd name="connsiteX4" fmla="*/ 9610078 w 9617275"/>
              <a:gd name="connsiteY4" fmla="*/ 31580 h 6858000"/>
              <a:gd name="connsiteX5" fmla="*/ 9613256 w 9617275"/>
              <a:gd name="connsiteY5" fmla="*/ 67481 h 6858000"/>
              <a:gd name="connsiteX6" fmla="*/ 9612196 w 9617275"/>
              <a:gd name="connsiteY6" fmla="*/ 102196 h 6858000"/>
              <a:gd name="connsiteX7" fmla="*/ 9605900 w 9617275"/>
              <a:gd name="connsiteY7" fmla="*/ 198067 h 6858000"/>
              <a:gd name="connsiteX8" fmla="*/ 9597000 w 9617275"/>
              <a:gd name="connsiteY8" fmla="*/ 294891 h 6858000"/>
              <a:gd name="connsiteX9" fmla="*/ 9578080 w 9617275"/>
              <a:gd name="connsiteY9" fmla="*/ 346579 h 6858000"/>
              <a:gd name="connsiteX10" fmla="*/ 9577536 w 9617275"/>
              <a:gd name="connsiteY10" fmla="*/ 352130 h 6858000"/>
              <a:gd name="connsiteX11" fmla="*/ 9579690 w 9617275"/>
              <a:gd name="connsiteY11" fmla="*/ 365451 h 6858000"/>
              <a:gd name="connsiteX12" fmla="*/ 9581100 w 9617275"/>
              <a:gd name="connsiteY12" fmla="*/ 370157 h 6858000"/>
              <a:gd name="connsiteX13" fmla="*/ 9581886 w 9617275"/>
              <a:gd name="connsiteY13" fmla="*/ 377691 h 6858000"/>
              <a:gd name="connsiteX14" fmla="*/ 9581714 w 9617275"/>
              <a:gd name="connsiteY14" fmla="*/ 377971 h 6858000"/>
              <a:gd name="connsiteX15" fmla="*/ 9582824 w 9617275"/>
              <a:gd name="connsiteY15" fmla="*/ 384839 h 6858000"/>
              <a:gd name="connsiteX16" fmla="*/ 9590670 w 9617275"/>
              <a:gd name="connsiteY16" fmla="*/ 417221 h 6858000"/>
              <a:gd name="connsiteX17" fmla="*/ 9577314 w 9617275"/>
              <a:gd name="connsiteY17" fmla="*/ 471949 h 6858000"/>
              <a:gd name="connsiteX18" fmla="*/ 9576166 w 9617275"/>
              <a:gd name="connsiteY18" fmla="*/ 492379 h 6858000"/>
              <a:gd name="connsiteX19" fmla="*/ 9574530 w 9617275"/>
              <a:gd name="connsiteY19" fmla="*/ 503805 h 6858000"/>
              <a:gd name="connsiteX20" fmla="*/ 9573769 w 9617275"/>
              <a:gd name="connsiteY20" fmla="*/ 504846 h 6858000"/>
              <a:gd name="connsiteX21" fmla="*/ 9581389 w 9617275"/>
              <a:gd name="connsiteY21" fmla="*/ 535839 h 6858000"/>
              <a:gd name="connsiteX22" fmla="*/ 9580865 w 9617275"/>
              <a:gd name="connsiteY22" fmla="*/ 540729 h 6858000"/>
              <a:gd name="connsiteX23" fmla="*/ 9587797 w 9617275"/>
              <a:gd name="connsiteY23" fmla="*/ 559939 h 6858000"/>
              <a:gd name="connsiteX24" fmla="*/ 9590330 w 9617275"/>
              <a:gd name="connsiteY24" fmla="*/ 570391 h 6858000"/>
              <a:gd name="connsiteX25" fmla="*/ 9593210 w 9617275"/>
              <a:gd name="connsiteY25" fmla="*/ 572253 h 6858000"/>
              <a:gd name="connsiteX26" fmla="*/ 9595850 w 9617275"/>
              <a:gd name="connsiteY26" fmla="*/ 588239 h 6858000"/>
              <a:gd name="connsiteX27" fmla="*/ 9595336 w 9617275"/>
              <a:gd name="connsiteY27" fmla="*/ 590485 h 6858000"/>
              <a:gd name="connsiteX28" fmla="*/ 9600550 w 9617275"/>
              <a:gd name="connsiteY28" fmla="*/ 602137 h 6858000"/>
              <a:gd name="connsiteX29" fmla="*/ 9608593 w 9617275"/>
              <a:gd name="connsiteY29" fmla="*/ 610056 h 6858000"/>
              <a:gd name="connsiteX30" fmla="*/ 9605348 w 9617275"/>
              <a:gd name="connsiteY30" fmla="*/ 650197 h 6858000"/>
              <a:gd name="connsiteX31" fmla="*/ 9225404 w 9617275"/>
              <a:gd name="connsiteY31" fmla="*/ 1538370 h 6858000"/>
              <a:gd name="connsiteX32" fmla="*/ 9084971 w 9617275"/>
              <a:gd name="connsiteY32" fmla="*/ 1581641 h 6858000"/>
              <a:gd name="connsiteX33" fmla="*/ 9062416 w 9617275"/>
              <a:gd name="connsiteY33" fmla="*/ 1647777 h 6858000"/>
              <a:gd name="connsiteX34" fmla="*/ 8983738 w 9617275"/>
              <a:gd name="connsiteY34" fmla="*/ 1725680 h 6858000"/>
              <a:gd name="connsiteX35" fmla="*/ 8918600 w 9617275"/>
              <a:gd name="connsiteY35" fmla="*/ 1764359 h 6858000"/>
              <a:gd name="connsiteX36" fmla="*/ 8856700 w 9617275"/>
              <a:gd name="connsiteY36" fmla="*/ 1839040 h 6858000"/>
              <a:gd name="connsiteX37" fmla="*/ 8835602 w 9617275"/>
              <a:gd name="connsiteY37" fmla="*/ 1861477 h 6858000"/>
              <a:gd name="connsiteX38" fmla="*/ 8827098 w 9617275"/>
              <a:gd name="connsiteY38" fmla="*/ 1870836 h 6858000"/>
              <a:gd name="connsiteX39" fmla="*/ 8822983 w 9617275"/>
              <a:gd name="connsiteY39" fmla="*/ 1870865 h 6858000"/>
              <a:gd name="connsiteX40" fmla="*/ 8797483 w 9617275"/>
              <a:gd name="connsiteY40" fmla="*/ 1882332 h 6858000"/>
              <a:gd name="connsiteX41" fmla="*/ 8779916 w 9617275"/>
              <a:gd name="connsiteY41" fmla="*/ 1916012 h 6858000"/>
              <a:gd name="connsiteX42" fmla="*/ 8774534 w 9617275"/>
              <a:gd name="connsiteY42" fmla="*/ 1929841 h 6858000"/>
              <a:gd name="connsiteX43" fmla="*/ 8752335 w 9617275"/>
              <a:gd name="connsiteY43" fmla="*/ 1989052 h 6858000"/>
              <a:gd name="connsiteX44" fmla="*/ 8748708 w 9617275"/>
              <a:gd name="connsiteY44" fmla="*/ 1993083 h 6858000"/>
              <a:gd name="connsiteX45" fmla="*/ 8748825 w 9617275"/>
              <a:gd name="connsiteY45" fmla="*/ 1993338 h 6858000"/>
              <a:gd name="connsiteX46" fmla="*/ 8745371 w 9617275"/>
              <a:gd name="connsiteY46" fmla="*/ 1997938 h 6858000"/>
              <a:gd name="connsiteX47" fmla="*/ 8742101 w 9617275"/>
              <a:gd name="connsiteY47" fmla="*/ 2000433 h 6858000"/>
              <a:gd name="connsiteX48" fmla="*/ 8735066 w 9617275"/>
              <a:gd name="connsiteY48" fmla="*/ 2008251 h 6858000"/>
              <a:gd name="connsiteX49" fmla="*/ 8733885 w 9617275"/>
              <a:gd name="connsiteY49" fmla="*/ 2012104 h 6858000"/>
              <a:gd name="connsiteX50" fmla="*/ 8718406 w 9617275"/>
              <a:gd name="connsiteY50" fmla="*/ 2120653 h 6858000"/>
              <a:gd name="connsiteX51" fmla="*/ 8694256 w 9617275"/>
              <a:gd name="connsiteY51" fmla="*/ 2185914 h 6858000"/>
              <a:gd name="connsiteX52" fmla="*/ 8684028 w 9617275"/>
              <a:gd name="connsiteY52" fmla="*/ 2209043 h 6858000"/>
              <a:gd name="connsiteX53" fmla="*/ 8672336 w 9617275"/>
              <a:gd name="connsiteY53" fmla="*/ 2252478 h 6858000"/>
              <a:gd name="connsiteX54" fmla="*/ 8671037 w 9617275"/>
              <a:gd name="connsiteY54" fmla="*/ 2273744 h 6858000"/>
              <a:gd name="connsiteX55" fmla="*/ 8670283 w 9617275"/>
              <a:gd name="connsiteY55" fmla="*/ 2274438 h 6858000"/>
              <a:gd name="connsiteX56" fmla="*/ 8672424 w 9617275"/>
              <a:gd name="connsiteY56" fmla="*/ 2277102 h 6858000"/>
              <a:gd name="connsiteX57" fmla="*/ 8672279 w 9617275"/>
              <a:gd name="connsiteY57" fmla="*/ 2281067 h 6858000"/>
              <a:gd name="connsiteX58" fmla="*/ 8667432 w 9617275"/>
              <a:gd name="connsiteY58" fmla="*/ 2290390 h 6858000"/>
              <a:gd name="connsiteX59" fmla="*/ 8664877 w 9617275"/>
              <a:gd name="connsiteY59" fmla="*/ 2293647 h 6858000"/>
              <a:gd name="connsiteX60" fmla="*/ 8662699 w 9617275"/>
              <a:gd name="connsiteY60" fmla="*/ 2298942 h 6858000"/>
              <a:gd name="connsiteX61" fmla="*/ 8662877 w 9617275"/>
              <a:gd name="connsiteY61" fmla="*/ 2299154 h 6858000"/>
              <a:gd name="connsiteX62" fmla="*/ 8660379 w 9617275"/>
              <a:gd name="connsiteY62" fmla="*/ 2303959 h 6858000"/>
              <a:gd name="connsiteX63" fmla="*/ 8645206 w 9617275"/>
              <a:gd name="connsiteY63" fmla="*/ 2326474 h 6858000"/>
              <a:gd name="connsiteX64" fmla="*/ 8654169 w 9617275"/>
              <a:gd name="connsiteY64" fmla="*/ 2366023 h 6858000"/>
              <a:gd name="connsiteX65" fmla="*/ 8652523 w 9617275"/>
              <a:gd name="connsiteY65" fmla="*/ 2380572 h 6858000"/>
              <a:gd name="connsiteX66" fmla="*/ 8652893 w 9617275"/>
              <a:gd name="connsiteY66" fmla="*/ 2388764 h 6858000"/>
              <a:gd name="connsiteX67" fmla="*/ 8653720 w 9617275"/>
              <a:gd name="connsiteY67" fmla="*/ 2389545 h 6858000"/>
              <a:gd name="connsiteX68" fmla="*/ 8639057 w 9617275"/>
              <a:gd name="connsiteY68" fmla="*/ 2411088 h 6858000"/>
              <a:gd name="connsiteX69" fmla="*/ 8638990 w 9617275"/>
              <a:gd name="connsiteY69" fmla="*/ 2414585 h 6858000"/>
              <a:gd name="connsiteX70" fmla="*/ 8627025 w 9617275"/>
              <a:gd name="connsiteY70" fmla="*/ 2427815 h 6858000"/>
              <a:gd name="connsiteX71" fmla="*/ 8622127 w 9617275"/>
              <a:gd name="connsiteY71" fmla="*/ 2435082 h 6858000"/>
              <a:gd name="connsiteX72" fmla="*/ 8618095 w 9617275"/>
              <a:gd name="connsiteY72" fmla="*/ 2436244 h 6858000"/>
              <a:gd name="connsiteX73" fmla="*/ 8612210 w 9617275"/>
              <a:gd name="connsiteY73" fmla="*/ 2447425 h 6858000"/>
              <a:gd name="connsiteX74" fmla="*/ 8612532 w 9617275"/>
              <a:gd name="connsiteY74" fmla="*/ 2449049 h 6858000"/>
              <a:gd name="connsiteX75" fmla="*/ 8603966 w 9617275"/>
              <a:gd name="connsiteY75" fmla="*/ 2457016 h 6858000"/>
              <a:gd name="connsiteX76" fmla="*/ 8592296 w 9617275"/>
              <a:gd name="connsiteY76" fmla="*/ 2462174 h 6858000"/>
              <a:gd name="connsiteX77" fmla="*/ 8556296 w 9617275"/>
              <a:gd name="connsiteY77" fmla="*/ 2562028 h 6858000"/>
              <a:gd name="connsiteX78" fmla="*/ 8467649 w 9617275"/>
              <a:gd name="connsiteY78" fmla="*/ 2689560 h 6858000"/>
              <a:gd name="connsiteX79" fmla="*/ 8407757 w 9617275"/>
              <a:gd name="connsiteY79" fmla="*/ 2879194 h 6858000"/>
              <a:gd name="connsiteX80" fmla="*/ 8382462 w 9617275"/>
              <a:gd name="connsiteY80" fmla="*/ 2904606 h 6858000"/>
              <a:gd name="connsiteX81" fmla="*/ 8384009 w 9617275"/>
              <a:gd name="connsiteY81" fmla="*/ 2919212 h 6858000"/>
              <a:gd name="connsiteX82" fmla="*/ 8384480 w 9617275"/>
              <a:gd name="connsiteY82" fmla="*/ 2921802 h 6858000"/>
              <a:gd name="connsiteX83" fmla="*/ 8381919 w 9617275"/>
              <a:gd name="connsiteY83" fmla="*/ 2930657 h 6858000"/>
              <a:gd name="connsiteX84" fmla="*/ 8386755 w 9617275"/>
              <a:gd name="connsiteY84" fmla="*/ 2935028 h 6858000"/>
              <a:gd name="connsiteX85" fmla="*/ 8386884 w 9617275"/>
              <a:gd name="connsiteY85" fmla="*/ 2949701 h 6858000"/>
              <a:gd name="connsiteX86" fmla="*/ 8380623 w 9617275"/>
              <a:gd name="connsiteY86" fmla="*/ 2965478 h 6858000"/>
              <a:gd name="connsiteX87" fmla="*/ 8358990 w 9617275"/>
              <a:gd name="connsiteY87" fmla="*/ 3021729 h 6858000"/>
              <a:gd name="connsiteX88" fmla="*/ 8352059 w 9617275"/>
              <a:gd name="connsiteY88" fmla="*/ 3029754 h 6858000"/>
              <a:gd name="connsiteX89" fmla="*/ 8345454 w 9617275"/>
              <a:gd name="connsiteY89" fmla="*/ 3059072 h 6858000"/>
              <a:gd name="connsiteX90" fmla="*/ 8343705 w 9617275"/>
              <a:gd name="connsiteY90" fmla="*/ 3060437 h 6858000"/>
              <a:gd name="connsiteX91" fmla="*/ 8334258 w 9617275"/>
              <a:gd name="connsiteY91" fmla="*/ 3071134 h 6858000"/>
              <a:gd name="connsiteX92" fmla="*/ 8335050 w 9617275"/>
              <a:gd name="connsiteY92" fmla="*/ 3088224 h 6858000"/>
              <a:gd name="connsiteX93" fmla="*/ 8325532 w 9617275"/>
              <a:gd name="connsiteY93" fmla="*/ 3104317 h 6858000"/>
              <a:gd name="connsiteX94" fmla="*/ 8325744 w 9617275"/>
              <a:gd name="connsiteY94" fmla="*/ 3109508 h 6858000"/>
              <a:gd name="connsiteX95" fmla="*/ 8316424 w 9617275"/>
              <a:gd name="connsiteY95" fmla="*/ 3124655 h 6858000"/>
              <a:gd name="connsiteX96" fmla="*/ 8318526 w 9617275"/>
              <a:gd name="connsiteY96" fmla="*/ 3126195 h 6858000"/>
              <a:gd name="connsiteX97" fmla="*/ 8316128 w 9617275"/>
              <a:gd name="connsiteY97" fmla="*/ 3131563 h 6858000"/>
              <a:gd name="connsiteX98" fmla="*/ 8313179 w 9617275"/>
              <a:gd name="connsiteY98" fmla="*/ 3134955 h 6858000"/>
              <a:gd name="connsiteX99" fmla="*/ 8313772 w 9617275"/>
              <a:gd name="connsiteY99" fmla="*/ 3136835 h 6858000"/>
              <a:gd name="connsiteX100" fmla="*/ 8289159 w 9617275"/>
              <a:gd name="connsiteY100" fmla="*/ 3191900 h 6858000"/>
              <a:gd name="connsiteX101" fmla="*/ 8297835 w 9617275"/>
              <a:gd name="connsiteY101" fmla="*/ 3492732 h 6858000"/>
              <a:gd name="connsiteX102" fmla="*/ 8212163 w 9617275"/>
              <a:gd name="connsiteY102" fmla="*/ 4067993 h 6858000"/>
              <a:gd name="connsiteX103" fmla="*/ 8209611 w 9617275"/>
              <a:gd name="connsiteY103" fmla="*/ 4076821 h 6858000"/>
              <a:gd name="connsiteX104" fmla="*/ 8211177 w 9617275"/>
              <a:gd name="connsiteY104" fmla="*/ 4092439 h 6858000"/>
              <a:gd name="connsiteX105" fmla="*/ 8204423 w 9617275"/>
              <a:gd name="connsiteY105" fmla="*/ 4127297 h 6858000"/>
              <a:gd name="connsiteX106" fmla="*/ 8197388 w 9617275"/>
              <a:gd name="connsiteY106" fmla="*/ 4152104 h 6858000"/>
              <a:gd name="connsiteX107" fmla="*/ 8190883 w 9617275"/>
              <a:gd name="connsiteY107" fmla="*/ 4218266 h 6858000"/>
              <a:gd name="connsiteX108" fmla="*/ 8184863 w 9617275"/>
              <a:gd name="connsiteY108" fmla="*/ 4329200 h 6858000"/>
              <a:gd name="connsiteX109" fmla="*/ 8182526 w 9617275"/>
              <a:gd name="connsiteY109" fmla="*/ 4352468 h 6858000"/>
              <a:gd name="connsiteX110" fmla="*/ 8176319 w 9617275"/>
              <a:gd name="connsiteY110" fmla="*/ 4371072 h 6858000"/>
              <a:gd name="connsiteX111" fmla="*/ 8171221 w 9617275"/>
              <a:gd name="connsiteY111" fmla="*/ 4374175 h 6858000"/>
              <a:gd name="connsiteX112" fmla="*/ 8169261 w 9617275"/>
              <a:gd name="connsiteY112" fmla="*/ 4386747 h 6858000"/>
              <a:gd name="connsiteX113" fmla="*/ 8167863 w 9617275"/>
              <a:gd name="connsiteY113" fmla="*/ 4389800 h 6858000"/>
              <a:gd name="connsiteX114" fmla="*/ 8160723 w 9617275"/>
              <a:gd name="connsiteY114" fmla="*/ 4407601 h 6858000"/>
              <a:gd name="connsiteX115" fmla="*/ 8167267 w 9617275"/>
              <a:gd name="connsiteY115" fmla="*/ 4452835 h 6858000"/>
              <a:gd name="connsiteX116" fmla="*/ 8157392 w 9617275"/>
              <a:gd name="connsiteY116" fmla="*/ 4502533 h 6858000"/>
              <a:gd name="connsiteX117" fmla="*/ 8153611 w 9617275"/>
              <a:gd name="connsiteY117" fmla="*/ 4721202 h 6858000"/>
              <a:gd name="connsiteX118" fmla="*/ 8145086 w 9617275"/>
              <a:gd name="connsiteY118" fmla="*/ 4865973 h 6858000"/>
              <a:gd name="connsiteX119" fmla="*/ 8145309 w 9617275"/>
              <a:gd name="connsiteY119" fmla="*/ 4870540 h 6858000"/>
              <a:gd name="connsiteX120" fmla="*/ 8135154 w 9617275"/>
              <a:gd name="connsiteY120" fmla="*/ 4882806 h 6858000"/>
              <a:gd name="connsiteX121" fmla="*/ 8134767 w 9617275"/>
              <a:gd name="connsiteY121" fmla="*/ 4919640 h 6858000"/>
              <a:gd name="connsiteX122" fmla="*/ 8140076 w 9617275"/>
              <a:gd name="connsiteY122" fmla="*/ 4921833 h 6858000"/>
              <a:gd name="connsiteX123" fmla="*/ 8135638 w 9617275"/>
              <a:gd name="connsiteY123" fmla="*/ 4932174 h 6858000"/>
              <a:gd name="connsiteX124" fmla="*/ 8134382 w 9617275"/>
              <a:gd name="connsiteY124" fmla="*/ 4947874 h 6858000"/>
              <a:gd name="connsiteX125" fmla="*/ 8129946 w 9617275"/>
              <a:gd name="connsiteY125" fmla="*/ 4954225 h 6858000"/>
              <a:gd name="connsiteX126" fmla="*/ 8095764 w 9617275"/>
              <a:gd name="connsiteY126" fmla="*/ 5058785 h 6858000"/>
              <a:gd name="connsiteX127" fmla="*/ 8091266 w 9617275"/>
              <a:gd name="connsiteY127" fmla="*/ 5095341 h 6858000"/>
              <a:gd name="connsiteX128" fmla="*/ 8068322 w 9617275"/>
              <a:gd name="connsiteY128" fmla="*/ 5122212 h 6858000"/>
              <a:gd name="connsiteX129" fmla="*/ 8071087 w 9617275"/>
              <a:gd name="connsiteY129" fmla="*/ 5136789 h 6858000"/>
              <a:gd name="connsiteX130" fmla="*/ 8071771 w 9617275"/>
              <a:gd name="connsiteY130" fmla="*/ 5139364 h 6858000"/>
              <a:gd name="connsiteX131" fmla="*/ 8069981 w 9617275"/>
              <a:gd name="connsiteY131" fmla="*/ 5148388 h 6858000"/>
              <a:gd name="connsiteX132" fmla="*/ 8075141 w 9617275"/>
              <a:gd name="connsiteY132" fmla="*/ 5152520 h 6858000"/>
              <a:gd name="connsiteX133" fmla="*/ 8076507 w 9617275"/>
              <a:gd name="connsiteY133" fmla="*/ 5167241 h 6858000"/>
              <a:gd name="connsiteX134" fmla="*/ 8071629 w 9617275"/>
              <a:gd name="connsiteY134" fmla="*/ 5183413 h 6858000"/>
              <a:gd name="connsiteX135" fmla="*/ 8042147 w 9617275"/>
              <a:gd name="connsiteY135" fmla="*/ 5258407 h 6858000"/>
              <a:gd name="connsiteX136" fmla="*/ 8028100 w 9617275"/>
              <a:gd name="connsiteY136" fmla="*/ 5304337 h 6858000"/>
              <a:gd name="connsiteX137" fmla="*/ 8028410 w 9617275"/>
              <a:gd name="connsiteY137" fmla="*/ 5323452 h 6858000"/>
              <a:gd name="connsiteX138" fmla="*/ 8025051 w 9617275"/>
              <a:gd name="connsiteY138" fmla="*/ 5349026 h 6858000"/>
              <a:gd name="connsiteX139" fmla="*/ 8023487 w 9617275"/>
              <a:gd name="connsiteY139" fmla="*/ 5395449 h 6858000"/>
              <a:gd name="connsiteX140" fmla="*/ 8013787 w 9617275"/>
              <a:gd name="connsiteY140" fmla="*/ 5455573 h 6858000"/>
              <a:gd name="connsiteX141" fmla="*/ 7982616 w 9617275"/>
              <a:gd name="connsiteY141" fmla="*/ 5492240 h 6858000"/>
              <a:gd name="connsiteX142" fmla="*/ 7985735 w 9617275"/>
              <a:gd name="connsiteY142" fmla="*/ 5497214 h 6858000"/>
              <a:gd name="connsiteX143" fmla="*/ 7975979 w 9617275"/>
              <a:gd name="connsiteY143" fmla="*/ 5525995 h 6858000"/>
              <a:gd name="connsiteX144" fmla="*/ 7894519 w 9617275"/>
              <a:gd name="connsiteY144" fmla="*/ 5674547 h 6858000"/>
              <a:gd name="connsiteX145" fmla="*/ 7892717 w 9617275"/>
              <a:gd name="connsiteY145" fmla="*/ 5696009 h 6858000"/>
              <a:gd name="connsiteX146" fmla="*/ 7898452 w 9617275"/>
              <a:gd name="connsiteY146" fmla="*/ 5762165 h 6858000"/>
              <a:gd name="connsiteX147" fmla="*/ 7891116 w 9617275"/>
              <a:gd name="connsiteY147" fmla="*/ 5790778 h 6858000"/>
              <a:gd name="connsiteX148" fmla="*/ 7874511 w 9617275"/>
              <a:gd name="connsiteY148" fmla="*/ 5792927 h 6858000"/>
              <a:gd name="connsiteX149" fmla="*/ 7871499 w 9617275"/>
              <a:gd name="connsiteY149" fmla="*/ 5824993 h 6858000"/>
              <a:gd name="connsiteX150" fmla="*/ 7868568 w 9617275"/>
              <a:gd name="connsiteY150" fmla="*/ 5874132 h 6858000"/>
              <a:gd name="connsiteX151" fmla="*/ 7863029 w 9617275"/>
              <a:gd name="connsiteY151" fmla="*/ 5901313 h 6858000"/>
              <a:gd name="connsiteX152" fmla="*/ 7852079 w 9617275"/>
              <a:gd name="connsiteY152" fmla="*/ 5976816 h 6858000"/>
              <a:gd name="connsiteX153" fmla="*/ 7844294 w 9617275"/>
              <a:gd name="connsiteY153" fmla="*/ 6053401 h 6858000"/>
              <a:gd name="connsiteX154" fmla="*/ 7843689 w 9617275"/>
              <a:gd name="connsiteY154" fmla="*/ 6186374 h 6858000"/>
              <a:gd name="connsiteX155" fmla="*/ 7862807 w 9617275"/>
              <a:gd name="connsiteY155" fmla="*/ 6262776 h 6858000"/>
              <a:gd name="connsiteX156" fmla="*/ 7850581 w 9617275"/>
              <a:gd name="connsiteY156" fmla="*/ 6406792 h 6858000"/>
              <a:gd name="connsiteX157" fmla="*/ 7818130 w 9617275"/>
              <a:gd name="connsiteY157" fmla="*/ 6468786 h 6858000"/>
              <a:gd name="connsiteX158" fmla="*/ 7776778 w 9617275"/>
              <a:gd name="connsiteY158" fmla="*/ 6685084 h 6858000"/>
              <a:gd name="connsiteX159" fmla="*/ 7797552 w 9617275"/>
              <a:gd name="connsiteY159" fmla="*/ 6857161 h 6858000"/>
              <a:gd name="connsiteX160" fmla="*/ 7797555 w 9617275"/>
              <a:gd name="connsiteY160" fmla="*/ 6857573 h 6858000"/>
              <a:gd name="connsiteX161" fmla="*/ 7807336 w 9617275"/>
              <a:gd name="connsiteY161" fmla="*/ 6858000 h 6858000"/>
              <a:gd name="connsiteX162" fmla="*/ 7088924 w 9617275"/>
              <a:gd name="connsiteY162" fmla="*/ 6858000 h 6858000"/>
              <a:gd name="connsiteX163" fmla="*/ 718412 w 9617275"/>
              <a:gd name="connsiteY163" fmla="*/ 6858000 h 6858000"/>
              <a:gd name="connsiteX164" fmla="*/ 0 w 9617275"/>
              <a:gd name="connsiteY1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9617275" h="6858000">
                <a:moveTo>
                  <a:pt x="0" y="0"/>
                </a:moveTo>
                <a:lnTo>
                  <a:pt x="718412" y="0"/>
                </a:lnTo>
                <a:lnTo>
                  <a:pt x="8884848" y="0"/>
                </a:lnTo>
                <a:lnTo>
                  <a:pt x="9603260" y="0"/>
                </a:lnTo>
                <a:lnTo>
                  <a:pt x="9610078" y="31580"/>
                </a:lnTo>
                <a:cubicBezTo>
                  <a:pt x="9612617" y="45057"/>
                  <a:pt x="9614322" y="58205"/>
                  <a:pt x="9613256" y="67481"/>
                </a:cubicBezTo>
                <a:cubicBezTo>
                  <a:pt x="9619873" y="78608"/>
                  <a:pt x="9617463" y="90056"/>
                  <a:pt x="9612196" y="102196"/>
                </a:cubicBezTo>
                <a:cubicBezTo>
                  <a:pt x="9615203" y="132127"/>
                  <a:pt x="9607785" y="162716"/>
                  <a:pt x="9605900" y="198067"/>
                </a:cubicBezTo>
                <a:cubicBezTo>
                  <a:pt x="9614438" y="232863"/>
                  <a:pt x="9598947" y="257133"/>
                  <a:pt x="9597000" y="294891"/>
                </a:cubicBezTo>
                <a:cubicBezTo>
                  <a:pt x="9611811" y="322243"/>
                  <a:pt x="9583979" y="325640"/>
                  <a:pt x="9578080" y="346579"/>
                </a:cubicBezTo>
                <a:lnTo>
                  <a:pt x="9577536" y="352130"/>
                </a:lnTo>
                <a:cubicBezTo>
                  <a:pt x="9578253" y="356571"/>
                  <a:pt x="9578972" y="361011"/>
                  <a:pt x="9579690" y="365451"/>
                </a:cubicBezTo>
                <a:lnTo>
                  <a:pt x="9581100" y="370157"/>
                </a:lnTo>
                <a:cubicBezTo>
                  <a:pt x="9581847" y="373513"/>
                  <a:pt x="9582058" y="375888"/>
                  <a:pt x="9581886" y="377691"/>
                </a:cubicBezTo>
                <a:cubicBezTo>
                  <a:pt x="9581827" y="377784"/>
                  <a:pt x="9581771" y="377878"/>
                  <a:pt x="9581714" y="377971"/>
                </a:cubicBezTo>
                <a:lnTo>
                  <a:pt x="9582824" y="384839"/>
                </a:lnTo>
                <a:cubicBezTo>
                  <a:pt x="9585135" y="396208"/>
                  <a:pt x="9587798" y="407057"/>
                  <a:pt x="9590670" y="417221"/>
                </a:cubicBezTo>
                <a:cubicBezTo>
                  <a:pt x="9580971" y="431911"/>
                  <a:pt x="9597946" y="466254"/>
                  <a:pt x="9577314" y="471949"/>
                </a:cubicBezTo>
                <a:cubicBezTo>
                  <a:pt x="9580592" y="485954"/>
                  <a:pt x="9589922" y="490726"/>
                  <a:pt x="9576166" y="492379"/>
                </a:cubicBezTo>
                <a:cubicBezTo>
                  <a:pt x="9576865" y="497181"/>
                  <a:pt x="9576063" y="500759"/>
                  <a:pt x="9574530" y="503805"/>
                </a:cubicBezTo>
                <a:lnTo>
                  <a:pt x="9573769" y="504846"/>
                </a:lnTo>
                <a:lnTo>
                  <a:pt x="9581389" y="535839"/>
                </a:lnTo>
                <a:lnTo>
                  <a:pt x="9580865" y="540729"/>
                </a:lnTo>
                <a:lnTo>
                  <a:pt x="9587797" y="559939"/>
                </a:lnTo>
                <a:lnTo>
                  <a:pt x="9590330" y="570391"/>
                </a:lnTo>
                <a:lnTo>
                  <a:pt x="9593210" y="572253"/>
                </a:lnTo>
                <a:cubicBezTo>
                  <a:pt x="9595118" y="574873"/>
                  <a:pt x="9596305" y="579405"/>
                  <a:pt x="9595850" y="588239"/>
                </a:cubicBezTo>
                <a:lnTo>
                  <a:pt x="9595336" y="590485"/>
                </a:lnTo>
                <a:lnTo>
                  <a:pt x="9600550" y="602137"/>
                </a:lnTo>
                <a:cubicBezTo>
                  <a:pt x="9602759" y="605621"/>
                  <a:pt x="9605385" y="608372"/>
                  <a:pt x="9608593" y="610056"/>
                </a:cubicBezTo>
                <a:lnTo>
                  <a:pt x="9605348" y="650197"/>
                </a:lnTo>
                <a:lnTo>
                  <a:pt x="9225404" y="1538370"/>
                </a:lnTo>
                <a:lnTo>
                  <a:pt x="9084971" y="1581641"/>
                </a:lnTo>
                <a:cubicBezTo>
                  <a:pt x="9075084" y="1602412"/>
                  <a:pt x="9068239" y="1625122"/>
                  <a:pt x="9062416" y="1647777"/>
                </a:cubicBezTo>
                <a:cubicBezTo>
                  <a:pt x="9075884" y="1648249"/>
                  <a:pt x="8994148" y="1716953"/>
                  <a:pt x="8983738" y="1725680"/>
                </a:cubicBezTo>
                <a:cubicBezTo>
                  <a:pt x="8965168" y="1747120"/>
                  <a:pt x="8948205" y="1732874"/>
                  <a:pt x="8918600" y="1764359"/>
                </a:cubicBezTo>
                <a:lnTo>
                  <a:pt x="8856700" y="1839040"/>
                </a:lnTo>
                <a:cubicBezTo>
                  <a:pt x="8856657" y="1839601"/>
                  <a:pt x="8835644" y="1860915"/>
                  <a:pt x="8835602" y="1861477"/>
                </a:cubicBezTo>
                <a:cubicBezTo>
                  <a:pt x="8833227" y="1867439"/>
                  <a:pt x="8830282" y="1869908"/>
                  <a:pt x="8827098" y="1870836"/>
                </a:cubicBezTo>
                <a:lnTo>
                  <a:pt x="8822983" y="1870865"/>
                </a:lnTo>
                <a:lnTo>
                  <a:pt x="8797483" y="1882332"/>
                </a:lnTo>
                <a:cubicBezTo>
                  <a:pt x="8798332" y="1884953"/>
                  <a:pt x="8782357" y="1913163"/>
                  <a:pt x="8779916" y="1916012"/>
                </a:cubicBezTo>
                <a:cubicBezTo>
                  <a:pt x="8796067" y="1922767"/>
                  <a:pt x="8783159" y="1922040"/>
                  <a:pt x="8774534" y="1929841"/>
                </a:cubicBezTo>
                <a:cubicBezTo>
                  <a:pt x="8769937" y="1942015"/>
                  <a:pt x="8756639" y="1978511"/>
                  <a:pt x="8752335" y="1989052"/>
                </a:cubicBezTo>
                <a:lnTo>
                  <a:pt x="8748708" y="1993083"/>
                </a:lnTo>
                <a:cubicBezTo>
                  <a:pt x="8748748" y="1993168"/>
                  <a:pt x="8748785" y="1993253"/>
                  <a:pt x="8748825" y="1993338"/>
                </a:cubicBezTo>
                <a:cubicBezTo>
                  <a:pt x="8748436" y="1994586"/>
                  <a:pt x="8747393" y="1996053"/>
                  <a:pt x="8745371" y="1997938"/>
                </a:cubicBezTo>
                <a:lnTo>
                  <a:pt x="8742101" y="2000433"/>
                </a:lnTo>
                <a:lnTo>
                  <a:pt x="8735066" y="2008251"/>
                </a:lnTo>
                <a:lnTo>
                  <a:pt x="8733885" y="2012104"/>
                </a:lnTo>
                <a:cubicBezTo>
                  <a:pt x="8731109" y="2030838"/>
                  <a:pt x="8725011" y="2091685"/>
                  <a:pt x="8718406" y="2120653"/>
                </a:cubicBezTo>
                <a:cubicBezTo>
                  <a:pt x="8708970" y="2144535"/>
                  <a:pt x="8707832" y="2167590"/>
                  <a:pt x="8694256" y="2185914"/>
                </a:cubicBezTo>
                <a:cubicBezTo>
                  <a:pt x="8696624" y="2196020"/>
                  <a:pt x="8695752" y="2204498"/>
                  <a:pt x="8684028" y="2209043"/>
                </a:cubicBezTo>
                <a:cubicBezTo>
                  <a:pt x="8677694" y="2232166"/>
                  <a:pt x="8687779" y="2241686"/>
                  <a:pt x="8672336" y="2252478"/>
                </a:cubicBezTo>
                <a:cubicBezTo>
                  <a:pt x="8687083" y="2271653"/>
                  <a:pt x="8679173" y="2269820"/>
                  <a:pt x="8671037" y="2273744"/>
                </a:cubicBezTo>
                <a:lnTo>
                  <a:pt x="8670283" y="2274438"/>
                </a:lnTo>
                <a:lnTo>
                  <a:pt x="8672424" y="2277102"/>
                </a:lnTo>
                <a:lnTo>
                  <a:pt x="8672279" y="2281067"/>
                </a:lnTo>
                <a:lnTo>
                  <a:pt x="8667432" y="2290390"/>
                </a:lnTo>
                <a:lnTo>
                  <a:pt x="8664877" y="2293647"/>
                </a:lnTo>
                <a:cubicBezTo>
                  <a:pt x="8663387" y="2295983"/>
                  <a:pt x="8662751" y="2297655"/>
                  <a:pt x="8662699" y="2298942"/>
                </a:cubicBezTo>
                <a:lnTo>
                  <a:pt x="8662877" y="2299154"/>
                </a:lnTo>
                <a:lnTo>
                  <a:pt x="8660379" y="2303959"/>
                </a:lnTo>
                <a:cubicBezTo>
                  <a:pt x="8655629" y="2311887"/>
                  <a:pt x="8650503" y="2319429"/>
                  <a:pt x="8645206" y="2326474"/>
                </a:cubicBezTo>
                <a:cubicBezTo>
                  <a:pt x="8655559" y="2337436"/>
                  <a:pt x="8628218" y="2360829"/>
                  <a:pt x="8654169" y="2366023"/>
                </a:cubicBezTo>
                <a:cubicBezTo>
                  <a:pt x="8647754" y="2375769"/>
                  <a:pt x="8634894" y="2378627"/>
                  <a:pt x="8652523" y="2380572"/>
                </a:cubicBezTo>
                <a:cubicBezTo>
                  <a:pt x="8650875" y="2383937"/>
                  <a:pt x="8651368" y="2386521"/>
                  <a:pt x="8652893" y="2388764"/>
                </a:cubicBezTo>
                <a:lnTo>
                  <a:pt x="8653720" y="2389545"/>
                </a:lnTo>
                <a:lnTo>
                  <a:pt x="8639057" y="2411088"/>
                </a:lnTo>
                <a:lnTo>
                  <a:pt x="8638990" y="2414585"/>
                </a:lnTo>
                <a:lnTo>
                  <a:pt x="8627025" y="2427815"/>
                </a:lnTo>
                <a:lnTo>
                  <a:pt x="8622127" y="2435082"/>
                </a:lnTo>
                <a:lnTo>
                  <a:pt x="8618095" y="2436244"/>
                </a:lnTo>
                <a:cubicBezTo>
                  <a:pt x="8615213" y="2437993"/>
                  <a:pt x="8612976" y="2441138"/>
                  <a:pt x="8612210" y="2447425"/>
                </a:cubicBezTo>
                <a:cubicBezTo>
                  <a:pt x="8612318" y="2447967"/>
                  <a:pt x="8612426" y="2448507"/>
                  <a:pt x="8612532" y="2449049"/>
                </a:cubicBezTo>
                <a:lnTo>
                  <a:pt x="8603966" y="2457016"/>
                </a:lnTo>
                <a:cubicBezTo>
                  <a:pt x="8600559" y="2459363"/>
                  <a:pt x="8596722" y="2461165"/>
                  <a:pt x="8592296" y="2462174"/>
                </a:cubicBezTo>
                <a:cubicBezTo>
                  <a:pt x="8597579" y="2500938"/>
                  <a:pt x="8567684" y="2525736"/>
                  <a:pt x="8556296" y="2562028"/>
                </a:cubicBezTo>
                <a:cubicBezTo>
                  <a:pt x="8535521" y="2599926"/>
                  <a:pt x="8480237" y="2664190"/>
                  <a:pt x="8467649" y="2689560"/>
                </a:cubicBezTo>
                <a:cubicBezTo>
                  <a:pt x="8442891" y="2742422"/>
                  <a:pt x="8421954" y="2843354"/>
                  <a:pt x="8407757" y="2879194"/>
                </a:cubicBezTo>
                <a:cubicBezTo>
                  <a:pt x="8387671" y="2865089"/>
                  <a:pt x="8408678" y="2912000"/>
                  <a:pt x="8382462" y="2904606"/>
                </a:cubicBezTo>
                <a:cubicBezTo>
                  <a:pt x="8382358" y="2909395"/>
                  <a:pt x="8383085" y="2914268"/>
                  <a:pt x="8384009" y="2919212"/>
                </a:cubicBezTo>
                <a:lnTo>
                  <a:pt x="8384480" y="2921802"/>
                </a:lnTo>
                <a:lnTo>
                  <a:pt x="8381919" y="2930657"/>
                </a:lnTo>
                <a:lnTo>
                  <a:pt x="8386755" y="2935028"/>
                </a:lnTo>
                <a:lnTo>
                  <a:pt x="8386884" y="2949701"/>
                </a:lnTo>
                <a:cubicBezTo>
                  <a:pt x="8386072" y="2954909"/>
                  <a:pt x="8384198" y="2960169"/>
                  <a:pt x="8380623" y="2965478"/>
                </a:cubicBezTo>
                <a:cubicBezTo>
                  <a:pt x="8364602" y="2976094"/>
                  <a:pt x="8367975" y="3002192"/>
                  <a:pt x="8358990" y="3021729"/>
                </a:cubicBezTo>
                <a:lnTo>
                  <a:pt x="8352059" y="3029754"/>
                </a:lnTo>
                <a:lnTo>
                  <a:pt x="8345454" y="3059072"/>
                </a:lnTo>
                <a:lnTo>
                  <a:pt x="8343705" y="3060437"/>
                </a:lnTo>
                <a:cubicBezTo>
                  <a:pt x="8339679" y="3063236"/>
                  <a:pt x="8336095" y="3066244"/>
                  <a:pt x="8334258" y="3071134"/>
                </a:cubicBezTo>
                <a:lnTo>
                  <a:pt x="8335050" y="3088224"/>
                </a:lnTo>
                <a:lnTo>
                  <a:pt x="8325532" y="3104317"/>
                </a:lnTo>
                <a:cubicBezTo>
                  <a:pt x="8325603" y="3106048"/>
                  <a:pt x="8325673" y="3107778"/>
                  <a:pt x="8325744" y="3109508"/>
                </a:cubicBezTo>
                <a:cubicBezTo>
                  <a:pt x="8323133" y="3115315"/>
                  <a:pt x="8315946" y="3121199"/>
                  <a:pt x="8316424" y="3124655"/>
                </a:cubicBezTo>
                <a:lnTo>
                  <a:pt x="8318526" y="3126195"/>
                </a:lnTo>
                <a:lnTo>
                  <a:pt x="8316128" y="3131563"/>
                </a:lnTo>
                <a:lnTo>
                  <a:pt x="8313179" y="3134955"/>
                </a:lnTo>
                <a:lnTo>
                  <a:pt x="8313772" y="3136835"/>
                </a:lnTo>
                <a:lnTo>
                  <a:pt x="8289159" y="3191900"/>
                </a:lnTo>
                <a:cubicBezTo>
                  <a:pt x="8253831" y="3281542"/>
                  <a:pt x="8318680" y="3370194"/>
                  <a:pt x="8297835" y="3492732"/>
                </a:cubicBezTo>
                <a:lnTo>
                  <a:pt x="8212163" y="4067993"/>
                </a:lnTo>
                <a:lnTo>
                  <a:pt x="8209611" y="4076821"/>
                </a:lnTo>
                <a:cubicBezTo>
                  <a:pt x="8208926" y="4082012"/>
                  <a:pt x="8209245" y="4087224"/>
                  <a:pt x="8211177" y="4092439"/>
                </a:cubicBezTo>
                <a:cubicBezTo>
                  <a:pt x="8201649" y="4089663"/>
                  <a:pt x="8212978" y="4118945"/>
                  <a:pt x="8204423" y="4127297"/>
                </a:cubicBezTo>
                <a:cubicBezTo>
                  <a:pt x="8197383" y="4132685"/>
                  <a:pt x="8199179" y="4142821"/>
                  <a:pt x="8197388" y="4152104"/>
                </a:cubicBezTo>
                <a:cubicBezTo>
                  <a:pt x="8190624" y="4161436"/>
                  <a:pt x="8188284" y="4204840"/>
                  <a:pt x="8190883" y="4218266"/>
                </a:cubicBezTo>
                <a:cubicBezTo>
                  <a:pt x="8202564" y="4253948"/>
                  <a:pt x="8176292" y="4300298"/>
                  <a:pt x="8184863" y="4329200"/>
                </a:cubicBezTo>
                <a:cubicBezTo>
                  <a:pt x="8185073" y="4337779"/>
                  <a:pt x="8184149" y="4345431"/>
                  <a:pt x="8182526" y="4352468"/>
                </a:cubicBezTo>
                <a:lnTo>
                  <a:pt x="8176319" y="4371072"/>
                </a:lnTo>
                <a:lnTo>
                  <a:pt x="8171221" y="4374175"/>
                </a:lnTo>
                <a:lnTo>
                  <a:pt x="8169261" y="4386747"/>
                </a:lnTo>
                <a:lnTo>
                  <a:pt x="8167863" y="4389800"/>
                </a:lnTo>
                <a:cubicBezTo>
                  <a:pt x="8165173" y="4395624"/>
                  <a:pt x="8162649" y="4401449"/>
                  <a:pt x="8160723" y="4407601"/>
                </a:cubicBezTo>
                <a:cubicBezTo>
                  <a:pt x="8181568" y="4411559"/>
                  <a:pt x="8147772" y="4460543"/>
                  <a:pt x="8167267" y="4452835"/>
                </a:cubicBezTo>
                <a:cubicBezTo>
                  <a:pt x="8160306" y="4487300"/>
                  <a:pt x="8180687" y="4470922"/>
                  <a:pt x="8157392" y="4502533"/>
                </a:cubicBezTo>
                <a:cubicBezTo>
                  <a:pt x="8150975" y="4547842"/>
                  <a:pt x="8155662" y="4660629"/>
                  <a:pt x="8153611" y="4721202"/>
                </a:cubicBezTo>
                <a:cubicBezTo>
                  <a:pt x="8153134" y="4748870"/>
                  <a:pt x="8142326" y="4841663"/>
                  <a:pt x="8145086" y="4865973"/>
                </a:cubicBezTo>
                <a:cubicBezTo>
                  <a:pt x="8145161" y="4867495"/>
                  <a:pt x="8145234" y="4869018"/>
                  <a:pt x="8145309" y="4870540"/>
                </a:cubicBezTo>
                <a:lnTo>
                  <a:pt x="8135154" y="4882806"/>
                </a:lnTo>
                <a:cubicBezTo>
                  <a:pt x="8133396" y="4890989"/>
                  <a:pt x="8133946" y="4913135"/>
                  <a:pt x="8134767" y="4919640"/>
                </a:cubicBezTo>
                <a:lnTo>
                  <a:pt x="8140076" y="4921833"/>
                </a:lnTo>
                <a:lnTo>
                  <a:pt x="8135638" y="4932174"/>
                </a:lnTo>
                <a:lnTo>
                  <a:pt x="8134382" y="4947874"/>
                </a:lnTo>
                <a:lnTo>
                  <a:pt x="8129946" y="4954225"/>
                </a:lnTo>
                <a:cubicBezTo>
                  <a:pt x="8115470" y="4986714"/>
                  <a:pt x="8113794" y="5029032"/>
                  <a:pt x="8095764" y="5058785"/>
                </a:cubicBezTo>
                <a:cubicBezTo>
                  <a:pt x="8113557" y="5089055"/>
                  <a:pt x="8094245" y="5069944"/>
                  <a:pt x="8091266" y="5095341"/>
                </a:cubicBezTo>
                <a:cubicBezTo>
                  <a:pt x="8070159" y="5082266"/>
                  <a:pt x="8094942" y="5128222"/>
                  <a:pt x="8068322" y="5122212"/>
                </a:cubicBezTo>
                <a:cubicBezTo>
                  <a:pt x="8068622" y="5127024"/>
                  <a:pt x="8069753" y="5131875"/>
                  <a:pt x="8071087" y="5136789"/>
                </a:cubicBezTo>
                <a:lnTo>
                  <a:pt x="8071771" y="5139364"/>
                </a:lnTo>
                <a:lnTo>
                  <a:pt x="8069981" y="5148388"/>
                </a:lnTo>
                <a:lnTo>
                  <a:pt x="8075141" y="5152520"/>
                </a:lnTo>
                <a:cubicBezTo>
                  <a:pt x="8075596" y="5157427"/>
                  <a:pt x="8076052" y="5162334"/>
                  <a:pt x="8076507" y="5167241"/>
                </a:cubicBezTo>
                <a:cubicBezTo>
                  <a:pt x="8076143" y="5172508"/>
                  <a:pt x="8074726" y="5177894"/>
                  <a:pt x="8071629" y="5183413"/>
                </a:cubicBezTo>
                <a:cubicBezTo>
                  <a:pt x="8051634" y="5198768"/>
                  <a:pt x="8068158" y="5239903"/>
                  <a:pt x="8042147" y="5258407"/>
                </a:cubicBezTo>
                <a:cubicBezTo>
                  <a:pt x="8034538" y="5266111"/>
                  <a:pt x="8022984" y="5295448"/>
                  <a:pt x="8028100" y="5304337"/>
                </a:cubicBezTo>
                <a:cubicBezTo>
                  <a:pt x="8027196" y="5311142"/>
                  <a:pt x="8021653" y="5317030"/>
                  <a:pt x="8028410" y="5323452"/>
                </a:cubicBezTo>
                <a:cubicBezTo>
                  <a:pt x="8036027" y="5332441"/>
                  <a:pt x="8012565" y="5346906"/>
                  <a:pt x="8025051" y="5349026"/>
                </a:cubicBezTo>
                <a:cubicBezTo>
                  <a:pt x="8008756" y="5359465"/>
                  <a:pt x="8023778" y="5380545"/>
                  <a:pt x="8023487" y="5395449"/>
                </a:cubicBezTo>
                <a:cubicBezTo>
                  <a:pt x="8008593" y="5402726"/>
                  <a:pt x="8022673" y="5426813"/>
                  <a:pt x="8013787" y="5455573"/>
                </a:cubicBezTo>
                <a:cubicBezTo>
                  <a:pt x="7996840" y="5463320"/>
                  <a:pt x="8007967" y="5475010"/>
                  <a:pt x="7982616" y="5492240"/>
                </a:cubicBezTo>
                <a:cubicBezTo>
                  <a:pt x="7983878" y="5493726"/>
                  <a:pt x="7984929" y="5495399"/>
                  <a:pt x="7985735" y="5497214"/>
                </a:cubicBezTo>
                <a:cubicBezTo>
                  <a:pt x="7990425" y="5507759"/>
                  <a:pt x="7986057" y="5520643"/>
                  <a:pt x="7975979" y="5525995"/>
                </a:cubicBezTo>
                <a:cubicBezTo>
                  <a:pt x="7960776" y="5555551"/>
                  <a:pt x="7908396" y="5646212"/>
                  <a:pt x="7894519" y="5674547"/>
                </a:cubicBezTo>
                <a:cubicBezTo>
                  <a:pt x="7902043" y="5682251"/>
                  <a:pt x="7900490" y="5687986"/>
                  <a:pt x="7892717" y="5696009"/>
                </a:cubicBezTo>
                <a:cubicBezTo>
                  <a:pt x="7893371" y="5710611"/>
                  <a:pt x="7898718" y="5746370"/>
                  <a:pt x="7898452" y="5762165"/>
                </a:cubicBezTo>
                <a:cubicBezTo>
                  <a:pt x="7905839" y="5776959"/>
                  <a:pt x="7885182" y="5776537"/>
                  <a:pt x="7891116" y="5790778"/>
                </a:cubicBezTo>
                <a:cubicBezTo>
                  <a:pt x="7888977" y="5804032"/>
                  <a:pt x="7880342" y="5779354"/>
                  <a:pt x="7874511" y="5792927"/>
                </a:cubicBezTo>
                <a:cubicBezTo>
                  <a:pt x="7869688" y="5810094"/>
                  <a:pt x="7846844" y="5802798"/>
                  <a:pt x="7871499" y="5824993"/>
                </a:cubicBezTo>
                <a:cubicBezTo>
                  <a:pt x="7858308" y="5840379"/>
                  <a:pt x="7870240" y="5847948"/>
                  <a:pt x="7868568" y="5874132"/>
                </a:cubicBezTo>
                <a:cubicBezTo>
                  <a:pt x="7857825" y="5881935"/>
                  <a:pt x="7858652" y="5891169"/>
                  <a:pt x="7863029" y="5901313"/>
                </a:cubicBezTo>
                <a:cubicBezTo>
                  <a:pt x="7853201" y="5924234"/>
                  <a:pt x="7856678" y="5949034"/>
                  <a:pt x="7852079" y="5976816"/>
                </a:cubicBezTo>
                <a:cubicBezTo>
                  <a:pt x="7834151" y="6002804"/>
                  <a:pt x="7849294" y="6023735"/>
                  <a:pt x="7844294" y="6053401"/>
                </a:cubicBezTo>
                <a:cubicBezTo>
                  <a:pt x="7816261" y="6075535"/>
                  <a:pt x="7852261" y="6162770"/>
                  <a:pt x="7843689" y="6186374"/>
                </a:cubicBezTo>
                <a:lnTo>
                  <a:pt x="7862807" y="6262776"/>
                </a:lnTo>
                <a:cubicBezTo>
                  <a:pt x="7859283" y="6342960"/>
                  <a:pt x="7854106" y="6326609"/>
                  <a:pt x="7850581" y="6406792"/>
                </a:cubicBezTo>
                <a:cubicBezTo>
                  <a:pt x="7853234" y="6420353"/>
                  <a:pt x="7813617" y="6462217"/>
                  <a:pt x="7818130" y="6468786"/>
                </a:cubicBezTo>
                <a:cubicBezTo>
                  <a:pt x="7816035" y="6570303"/>
                  <a:pt x="7785971" y="6655580"/>
                  <a:pt x="7776778" y="6685084"/>
                </a:cubicBezTo>
                <a:cubicBezTo>
                  <a:pt x="7773991" y="6696710"/>
                  <a:pt x="7794513" y="6818095"/>
                  <a:pt x="7797552" y="6857161"/>
                </a:cubicBezTo>
                <a:cubicBezTo>
                  <a:pt x="7797554" y="6857298"/>
                  <a:pt x="7797554" y="6857435"/>
                  <a:pt x="7797555" y="6857573"/>
                </a:cubicBezTo>
                <a:lnTo>
                  <a:pt x="7807336" y="6858000"/>
                </a:lnTo>
                <a:lnTo>
                  <a:pt x="7088924" y="6858000"/>
                </a:lnTo>
                <a:lnTo>
                  <a:pt x="7184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890497" y="1160961"/>
            <a:ext cx="4471351" cy="2711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1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 this an Israeli invention?</a:t>
            </a:r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AA985A8C-0E09-4AE5-8D43-0E641136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4036" y="615950"/>
            <a:ext cx="4306479" cy="370708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56A6BB-7F4D-405C-9A8D-0F94515B2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" r="-4" b="-4"/>
          <a:stretch/>
        </p:blipFill>
        <p:spPr bwMode="auto">
          <a:xfrm>
            <a:off x="7652544" y="798394"/>
            <a:ext cx="3944566" cy="336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8139596E-811E-4CBB-9679-ACB5C9826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9484" y="3034831"/>
            <a:ext cx="2578364" cy="224811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6" descr="אנדוסקופיה בעזרת וידאו קפסולה בילדים, מאמרים גסטרו ...">
            <a:extLst>
              <a:ext uri="{FF2B5EF4-FFF2-40B4-BE49-F238E27FC236}">
                <a16:creationId xmlns:a16="http://schemas.microsoft.com/office/drawing/2014/main" id="{243CB3A9-8A74-4A14-B3CF-6CFE7A64A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16368" b="3"/>
          <a:stretch/>
        </p:blipFill>
        <p:spPr bwMode="auto">
          <a:xfrm>
            <a:off x="6262388" y="3124621"/>
            <a:ext cx="2397948" cy="20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42F10E67-ED8E-45EA-A4AF-438648169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86706" y="4567893"/>
            <a:ext cx="2349950" cy="155694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6" name="Picture 8" descr="אקסטרה| MedTech - צ'ק-קאפ: טכנולוגיה חדשנית למניעת סרטן המעי הגס">
            <a:extLst>
              <a:ext uri="{FF2B5EF4-FFF2-40B4-BE49-F238E27FC236}">
                <a16:creationId xmlns:a16="http://schemas.microsoft.com/office/drawing/2014/main" id="{9FBC24AA-8854-41A2-B462-202BD57E8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-1"/>
          <a:stretch/>
        </p:blipFill>
        <p:spPr bwMode="auto">
          <a:xfrm>
            <a:off x="8986706" y="4567456"/>
            <a:ext cx="2349950" cy="155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1" name="Rectangle 6">
            <a:extLst>
              <a:ext uri="{FF2B5EF4-FFF2-40B4-BE49-F238E27FC236}">
                <a16:creationId xmlns:a16="http://schemas.microsoft.com/office/drawing/2014/main" id="{1643160D-B579-45C7-9429-0EAC0AEEC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89092">
            <a:off x="10615740" y="5982633"/>
            <a:ext cx="1002235" cy="421021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60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6657715" y="467271"/>
            <a:ext cx="4195674" cy="2052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u="sng" spc="-100">
                <a:latin typeface="+mj-lt"/>
                <a:ea typeface="+mj-ea"/>
                <a:cs typeface="+mj-cs"/>
              </a:rPr>
              <a:t>Yes!</a:t>
            </a:r>
            <a:r>
              <a:rPr lang="en-US" sz="5600" b="1" spc="-10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Image result for â«××× ××©×¨××â¬â">
            <a:extLst>
              <a:ext uri="{FF2B5EF4-FFF2-40B4-BE49-F238E27FC236}">
                <a16:creationId xmlns:a16="http://schemas.microsoft.com/office/drawing/2014/main" id="{0BD38410-AE3B-4C35-A00A-4098AE25D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9" r="12739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037E8-4142-4184-8356-C9FEC2F675D5}"/>
              </a:ext>
            </a:extLst>
          </p:cNvPr>
          <p:cNvSpPr txBox="1"/>
          <p:nvPr/>
        </p:nvSpPr>
        <p:spPr>
          <a:xfrm>
            <a:off x="6657715" y="2990818"/>
            <a:ext cx="4195673" cy="291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fontAlgn="bas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alpha val="80000"/>
                  </a:schemeClr>
                </a:solidFill>
              </a:rPr>
              <a:t>The PillCam: Imaging Capsule for Endoscopy was conceived  in 1998, following a chance conversation between Dr. Gavriel Iddan, an electro-optic engineer and rocket scientist at Rafael, and his gastroenterologist neighbor.</a:t>
            </a:r>
          </a:p>
        </p:txBody>
      </p:sp>
      <p:sp>
        <p:nvSpPr>
          <p:cNvPr id="22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lamp&#10;&#10;Description automatically generated">
            <a:extLst>
              <a:ext uri="{FF2B5EF4-FFF2-40B4-BE49-F238E27FC236}">
                <a16:creationId xmlns:a16="http://schemas.microsoft.com/office/drawing/2014/main" id="{D6DF18B5-35DA-A50C-026F-9F802F570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35" y="6260908"/>
            <a:ext cx="1175095" cy="5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49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C5F87-BE72-2538-12A9-646E49C6FE69}"/>
              </a:ext>
            </a:extLst>
          </p:cNvPr>
          <p:cNvSpPr txBox="1"/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Is this an Israeli invention?</a:t>
            </a:r>
          </a:p>
        </p:txBody>
      </p:sp>
      <p:pic>
        <p:nvPicPr>
          <p:cNvPr id="3" name="Picture 4" descr="רובוט דולפין Dolphine M250 לבריכות עד 10 מ' | זיו בריכות שחייה">
            <a:extLst>
              <a:ext uri="{FF2B5EF4-FFF2-40B4-BE49-F238E27FC236}">
                <a16:creationId xmlns:a16="http://schemas.microsoft.com/office/drawing/2014/main" id="{8EE635D8-4D78-9D1E-72E3-67E55110C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r="28874" b="1"/>
          <a:stretch/>
        </p:blipFill>
        <p:spPr bwMode="auto">
          <a:xfrm>
            <a:off x="6254311" y="1391312"/>
            <a:ext cx="5485463" cy="459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F3A68C-CEF3-5CB2-04B8-74432578A220}"/>
              </a:ext>
            </a:extLst>
          </p:cNvPr>
          <p:cNvSpPr/>
          <p:nvPr/>
        </p:nvSpPr>
        <p:spPr>
          <a:xfrm>
            <a:off x="7319563" y="904064"/>
            <a:ext cx="3354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Robotic Swimming Pool Cleaner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87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804672" y="802955"/>
            <a:ext cx="476633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kern="1200" spc="-1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Yes!</a:t>
            </a:r>
            <a:r>
              <a:rPr lang="en-US" sz="3600" b="1" kern="1200" spc="-1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14B31-DF1B-4D6C-8A4E-CD49F6879E62}"/>
              </a:ext>
            </a:extLst>
          </p:cNvPr>
          <p:cNvSpPr txBox="1"/>
          <p:nvPr/>
        </p:nvSpPr>
        <p:spPr>
          <a:xfrm>
            <a:off x="804672" y="2421683"/>
            <a:ext cx="4765949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2"/>
                </a:solidFill>
              </a:rPr>
              <a:t>At 1983s, </a:t>
            </a:r>
            <a:r>
              <a:rPr lang="en-US" sz="2800" b="1" dirty="0" err="1">
                <a:solidFill>
                  <a:schemeClr val="tx2"/>
                </a:solidFill>
              </a:rPr>
              <a:t>Maytronics</a:t>
            </a:r>
            <a:r>
              <a:rPr lang="en-US" sz="2800" b="1" dirty="0">
                <a:solidFill>
                  <a:schemeClr val="tx2"/>
                </a:solidFill>
              </a:rPr>
              <a:t> factory in Kibbutz </a:t>
            </a:r>
            <a:r>
              <a:rPr lang="en-US" sz="2800" b="1" dirty="0" err="1">
                <a:solidFill>
                  <a:schemeClr val="tx2"/>
                </a:solidFill>
              </a:rPr>
              <a:t>Yizre’el</a:t>
            </a:r>
            <a:r>
              <a:rPr lang="en-US" sz="2800" b="1" dirty="0">
                <a:solidFill>
                  <a:schemeClr val="tx2"/>
                </a:solidFill>
              </a:rPr>
              <a:t> decided to  begin focusing on developing a product that was, at the time, considered innovative: A Robotic Swimming Pool Cleaner, later named as “DOLPHIN”.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Image result for â«××× ××©×¨××â¬â">
            <a:extLst>
              <a:ext uri="{FF2B5EF4-FFF2-40B4-BE49-F238E27FC236}">
                <a16:creationId xmlns:a16="http://schemas.microsoft.com/office/drawing/2014/main" id="{C290131C-B963-449B-BC15-BE68B47CF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325394"/>
            <a:ext cx="4142232" cy="313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lamp&#10;&#10;Description automatically generated">
            <a:extLst>
              <a:ext uri="{FF2B5EF4-FFF2-40B4-BE49-F238E27FC236}">
                <a16:creationId xmlns:a16="http://schemas.microsoft.com/office/drawing/2014/main" id="{4A514795-745D-20BC-9AF7-1B31F47F7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35" y="6260908"/>
            <a:ext cx="1175095" cy="5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7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5F04B8-762D-8EF4-C569-3223B666E090}"/>
              </a:ext>
            </a:extLst>
          </p:cNvPr>
          <p:cNvSpPr txBox="1"/>
          <p:nvPr/>
        </p:nvSpPr>
        <p:spPr>
          <a:xfrm>
            <a:off x="804672" y="802955"/>
            <a:ext cx="476633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kern="1200" spc="-1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Yes!</a:t>
            </a:r>
            <a:r>
              <a:rPr lang="en-US" sz="3600" b="1" kern="1200" spc="-1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EF12C-4FA6-2C7E-C32B-04CDC6AC4BE4}"/>
              </a:ext>
            </a:extLst>
          </p:cNvPr>
          <p:cNvSpPr txBox="1"/>
          <p:nvPr/>
        </p:nvSpPr>
        <p:spPr>
          <a:xfrm>
            <a:off x="710915" y="2102674"/>
            <a:ext cx="4765949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2"/>
                </a:solidFill>
              </a:rPr>
              <a:t>Taki card game developed and published by Haim </a:t>
            </a:r>
            <a:r>
              <a:rPr lang="en-US" sz="2800" b="1" dirty="0" err="1">
                <a:solidFill>
                  <a:schemeClr val="tx2"/>
                </a:solidFill>
              </a:rPr>
              <a:t>Shafir</a:t>
            </a:r>
            <a:r>
              <a:rPr lang="en-US" sz="2800" b="1" dirty="0">
                <a:solidFill>
                  <a:schemeClr val="tx2"/>
                </a:solidFill>
              </a:rPr>
              <a:t> in 1983.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2"/>
                </a:solidFill>
              </a:rPr>
              <a:t>The name “Taki" means waterfall in Japanese, and the card bearing this name, allows the player to "spill" all the cards of the same color.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Image result for â«××× ××©×¨××â¬â">
            <a:extLst>
              <a:ext uri="{FF2B5EF4-FFF2-40B4-BE49-F238E27FC236}">
                <a16:creationId xmlns:a16="http://schemas.microsoft.com/office/drawing/2014/main" id="{6F36FCA1-2F0E-D83C-EDC6-E9B67CE6F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325394"/>
            <a:ext cx="4142232" cy="313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lamp&#10;&#10;Description automatically generated">
            <a:extLst>
              <a:ext uri="{FF2B5EF4-FFF2-40B4-BE49-F238E27FC236}">
                <a16:creationId xmlns:a16="http://schemas.microsoft.com/office/drawing/2014/main" id="{1A5B8D9C-C8F5-8890-07F9-48E55025B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35" y="6260908"/>
            <a:ext cx="1175095" cy="5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9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Is this an Israeli invention?</a:t>
            </a:r>
          </a:p>
        </p:txBody>
      </p:sp>
      <p:pic>
        <p:nvPicPr>
          <p:cNvPr id="3" name="Picture 2" descr="10 Great American Inventions">
            <a:extLst>
              <a:ext uri="{FF2B5EF4-FFF2-40B4-BE49-F238E27FC236}">
                <a16:creationId xmlns:a16="http://schemas.microsoft.com/office/drawing/2014/main" id="{F7554728-866C-4450-829D-EF57ADCD8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17" y="1484967"/>
            <a:ext cx="6155067" cy="35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0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640080" y="1243013"/>
            <a:ext cx="3855720" cy="437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468"/>
              </a:spcAft>
            </a:pPr>
            <a:r>
              <a:rPr lang="en-US" sz="3600" b="1" u="sng" kern="1200" spc="-78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No!</a:t>
            </a:r>
            <a:r>
              <a:rPr lang="en-US" sz="3600" b="1" kern="1200" spc="-78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468"/>
              </a:spcAft>
            </a:pPr>
            <a:r>
              <a:rPr lang="en-US" sz="3600" b="1" kern="1200" spc="-78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Zipper is not an Israeli invention!</a:t>
            </a:r>
            <a:endParaRPr lang="en-US" sz="3600" b="1" kern="12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C239064A-18F4-47C0-83C8-42FEB6E35CDA}"/>
              </a:ext>
            </a:extLst>
          </p:cNvPr>
          <p:cNvSpPr txBox="1"/>
          <p:nvPr/>
        </p:nvSpPr>
        <p:spPr>
          <a:xfrm>
            <a:off x="6172200" y="804672"/>
            <a:ext cx="5221224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tx2"/>
                </a:solidFill>
              </a:rPr>
              <a:t>In 1851, Elias Howe, an American inventor, received a patent for an "Automatic, Continuous Clothing Closure".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lamp&#10;&#10;Description automatically generated">
            <a:extLst>
              <a:ext uri="{FF2B5EF4-FFF2-40B4-BE49-F238E27FC236}">
                <a16:creationId xmlns:a16="http://schemas.microsoft.com/office/drawing/2014/main" id="{EADEB012-3469-D4B0-5DF2-71F456835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75" y="6217919"/>
            <a:ext cx="1175095" cy="5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Is this an Israeli invention?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5F0E65E3-56C1-B51D-A7B7-C2CF7769B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8544" y="3672954"/>
            <a:ext cx="2944664" cy="291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דלקנים – התקן תדלוק אוניברסלי">
            <a:extLst>
              <a:ext uri="{FF2B5EF4-FFF2-40B4-BE49-F238E27FC236}">
                <a16:creationId xmlns:a16="http://schemas.microsoft.com/office/drawing/2014/main" id="{01B77686-7DA6-4A06-C0CD-7C21849B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1949" y="337546"/>
            <a:ext cx="4356983" cy="291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F12B72-C25F-B712-E3DE-229974D982AE}"/>
              </a:ext>
            </a:extLst>
          </p:cNvPr>
          <p:cNvSpPr/>
          <p:nvPr/>
        </p:nvSpPr>
        <p:spPr>
          <a:xfrm>
            <a:off x="9134013" y="5244862"/>
            <a:ext cx="1778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Dalkan</a:t>
            </a:r>
            <a:r>
              <a:rPr lang="en-US" sz="2000" b="1" dirty="0"/>
              <a:t> device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692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804672" y="802955"/>
            <a:ext cx="476633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kern="1200" spc="-1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Yes!</a:t>
            </a:r>
            <a:r>
              <a:rPr lang="en-US" sz="3600" b="1" kern="1200" spc="-1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CE578-DA28-487C-B44C-A6DB217FB15B}"/>
              </a:ext>
            </a:extLst>
          </p:cNvPr>
          <p:cNvSpPr txBox="1"/>
          <p:nvPr/>
        </p:nvSpPr>
        <p:spPr>
          <a:xfrm>
            <a:off x="239849" y="2102674"/>
            <a:ext cx="5895975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</a:rPr>
              <a:t>The idea for the </a:t>
            </a:r>
            <a:r>
              <a:rPr lang="en-US" sz="2400" b="1" dirty="0" err="1">
                <a:solidFill>
                  <a:schemeClr val="tx2"/>
                </a:solidFill>
              </a:rPr>
              <a:t>Dalkan</a:t>
            </a:r>
            <a:r>
              <a:rPr lang="en-US" sz="2400" b="1" dirty="0">
                <a:solidFill>
                  <a:schemeClr val="tx2"/>
                </a:solidFill>
              </a:rPr>
              <a:t> device was invented in 1983 by David </a:t>
            </a:r>
            <a:r>
              <a:rPr lang="en-US" sz="2400" b="1" dirty="0" err="1">
                <a:solidFill>
                  <a:schemeClr val="tx2"/>
                </a:solidFill>
              </a:rPr>
              <a:t>Kelerich</a:t>
            </a:r>
            <a:r>
              <a:rPr lang="en-US" sz="2400" b="1" dirty="0">
                <a:solidFill>
                  <a:schemeClr val="tx2"/>
                </a:solidFill>
              </a:rPr>
              <a:t> of the Israeli "</a:t>
            </a:r>
            <a:r>
              <a:rPr lang="en-US" sz="2400" b="1" dirty="0" err="1">
                <a:solidFill>
                  <a:schemeClr val="tx2"/>
                </a:solidFill>
              </a:rPr>
              <a:t>Tadiran</a:t>
            </a:r>
            <a:r>
              <a:rPr lang="en-US" sz="2400" b="1" dirty="0">
                <a:solidFill>
                  <a:schemeClr val="tx2"/>
                </a:solidFill>
              </a:rPr>
              <a:t>" company, and its development was completed by </a:t>
            </a:r>
            <a:r>
              <a:rPr lang="en-US" sz="2400" b="1" dirty="0" err="1">
                <a:solidFill>
                  <a:schemeClr val="tx2"/>
                </a:solidFill>
              </a:rPr>
              <a:t>Kelerich</a:t>
            </a:r>
            <a:r>
              <a:rPr lang="en-US" sz="2400" b="1" dirty="0">
                <a:solidFill>
                  <a:schemeClr val="tx2"/>
                </a:solidFill>
              </a:rPr>
              <a:t> in 1991 with </a:t>
            </a:r>
            <a:r>
              <a:rPr lang="en-US" sz="2400" b="1" dirty="0" err="1">
                <a:solidFill>
                  <a:schemeClr val="tx2"/>
                </a:solidFill>
              </a:rPr>
              <a:t>Orpak</a:t>
            </a:r>
            <a:r>
              <a:rPr lang="en-US" sz="2400" b="1" dirty="0">
                <a:solidFill>
                  <a:schemeClr val="tx2"/>
                </a:solidFill>
              </a:rPr>
              <a:t> Corporation .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</a:rPr>
              <a:t>Since then, it has been installed in millions of vehicles, in dozens of countries around the world.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Image result for â«××× ××©×¨××â¬â">
            <a:extLst>
              <a:ext uri="{FF2B5EF4-FFF2-40B4-BE49-F238E27FC236}">
                <a16:creationId xmlns:a16="http://schemas.microsoft.com/office/drawing/2014/main" id="{CE9C4E3F-6EF1-49C9-8CB1-D9F7C8B2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325394"/>
            <a:ext cx="4142232" cy="313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lamp&#10;&#10;Description automatically generated">
            <a:extLst>
              <a:ext uri="{FF2B5EF4-FFF2-40B4-BE49-F238E27FC236}">
                <a16:creationId xmlns:a16="http://schemas.microsoft.com/office/drawing/2014/main" id="{9BCD9D07-25FE-C93B-5B3C-194027972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35" y="6260908"/>
            <a:ext cx="1175095" cy="5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5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cap="none" spc="-10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Is this an Israeli invention?</a:t>
            </a:r>
          </a:p>
        </p:txBody>
      </p:sp>
      <p:pic>
        <p:nvPicPr>
          <p:cNvPr id="2" name="Picture 1" descr="Related image">
            <a:extLst>
              <a:ext uri="{FF2B5EF4-FFF2-40B4-BE49-F238E27FC236}">
                <a16:creationId xmlns:a16="http://schemas.microsoft.com/office/drawing/2014/main" id="{11818153-4C7A-49E8-BE88-DCA12DFE5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r="24297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CB0EB-3C22-884F-0529-015F54114818}"/>
              </a:ext>
            </a:extLst>
          </p:cNvPr>
          <p:cNvSpPr txBox="1"/>
          <p:nvPr/>
        </p:nvSpPr>
        <p:spPr>
          <a:xfrm>
            <a:off x="6454035" y="6353919"/>
            <a:ext cx="710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-100" dirty="0">
                <a:latin typeface="+mj-lt"/>
                <a:ea typeface="+mj-ea"/>
                <a:cs typeface="+mj-cs"/>
              </a:rPr>
              <a:t>TRX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107300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FA2CA35-9A46-4C64-8110-DEA96F5B1675}"/>
              </a:ext>
            </a:extLst>
          </p:cNvPr>
          <p:cNvSpPr txBox="1"/>
          <p:nvPr/>
        </p:nvSpPr>
        <p:spPr>
          <a:xfrm>
            <a:off x="1179226" y="1280679"/>
            <a:ext cx="983354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468"/>
              </a:spcAft>
            </a:pPr>
            <a:r>
              <a:rPr lang="en-US" sz="3600" b="1" u="sng" kern="1200" spc="-78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No!</a:t>
            </a:r>
            <a:r>
              <a:rPr lang="en-US" sz="3600" b="1" kern="1200" spc="-78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468"/>
              </a:spcAft>
            </a:pPr>
            <a:r>
              <a:rPr lang="en-US" sz="3600" b="1" kern="1200" spc="-78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TRX is not an Israeli invention!</a:t>
            </a:r>
            <a:endParaRPr lang="en-US" sz="3600" b="1" kern="12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8">
            <a:extLst>
              <a:ext uri="{FF2B5EF4-FFF2-40B4-BE49-F238E27FC236}">
                <a16:creationId xmlns:a16="http://schemas.microsoft.com/office/drawing/2014/main" id="{3C6DD2B5-E300-4993-AF1E-9C2887402D1F}"/>
              </a:ext>
            </a:extLst>
          </p:cNvPr>
          <p:cNvSpPr txBox="1"/>
          <p:nvPr/>
        </p:nvSpPr>
        <p:spPr>
          <a:xfrm>
            <a:off x="1179226" y="3426130"/>
            <a:ext cx="9833548" cy="2693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tx2"/>
                </a:solidFill>
              </a:rPr>
              <a:t>Randy Hetrick, a former Navy Seal, developed the Total Resistance </a:t>
            </a:r>
            <a:r>
              <a:rPr lang="en-US" sz="3200" b="1" dirty="0" err="1">
                <a:solidFill>
                  <a:schemeClr val="tx2"/>
                </a:solidFill>
              </a:rPr>
              <a:t>eXercise</a:t>
            </a:r>
            <a:r>
              <a:rPr lang="en-US" sz="3200" b="1" dirty="0">
                <a:solidFill>
                  <a:schemeClr val="tx2"/>
                </a:solidFill>
              </a:rPr>
              <a:t> (TRX) equipment in the 1990s.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lamp&#10;&#10;Description automatically generated">
            <a:extLst>
              <a:ext uri="{FF2B5EF4-FFF2-40B4-BE49-F238E27FC236}">
                <a16:creationId xmlns:a16="http://schemas.microsoft.com/office/drawing/2014/main" id="{0B161A29-8361-38F7-8A71-C0CC2E265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75" y="6217919"/>
            <a:ext cx="1175095" cy="5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4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7289</TotalTime>
  <Words>774</Words>
  <Application>Microsoft Office PowerPoint</Application>
  <PresentationFormat>Widescreen</PresentationFormat>
  <Paragraphs>75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Radha</dc:creator>
  <cp:lastModifiedBy>Dana Radha</cp:lastModifiedBy>
  <cp:revision>27</cp:revision>
  <dcterms:created xsi:type="dcterms:W3CDTF">2023-03-26T13:32:54Z</dcterms:created>
  <dcterms:modified xsi:type="dcterms:W3CDTF">2023-04-25T06:18:11Z</dcterms:modified>
</cp:coreProperties>
</file>