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Poppi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11" Type="http://schemas.openxmlformats.org/officeDocument/2006/relationships/slide" Target="slides/slide6.xml"/><Relationship Id="rId22" Type="http://schemas.openxmlformats.org/officeDocument/2006/relationships/font" Target="fonts/Poppins-boldItalic.fntdata"/><Relationship Id="rId10" Type="http://schemas.openxmlformats.org/officeDocument/2006/relationships/slide" Target="slides/slide5.xml"/><Relationship Id="rId21" Type="http://schemas.openxmlformats.org/officeDocument/2006/relationships/font" Target="fonts/Poppins-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Poppins-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a088828ec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a088828ec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088828ec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088828ec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088828ec1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a088828ec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a088828ec1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a088828ec1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088828ec1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a088828ec1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088828ec1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088828ec1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a088828ec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a088828ec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a088828ec1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a088828ec1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hyperlink" Target="https://he.wikipedia.org/wiki/%D7%90%D7%9C%D7%95%D7%A3" TargetMode="External"/><Relationship Id="rId11" Type="http://schemas.openxmlformats.org/officeDocument/2006/relationships/hyperlink" Target="https://he.wikipedia.org/wiki/%D7%99%D7%97%D7%99%D7%93%D7%AA_%D7%9E%D7%92%D7%9C%D7%9F" TargetMode="External"/><Relationship Id="rId10" Type="http://schemas.openxmlformats.org/officeDocument/2006/relationships/hyperlink" Target="https://he.wikipedia.org/wiki/%D7%99%D7%A9%D7%A8%D7%90%D7%9C_%D7%96%D7%99%D7%95" TargetMode="External"/><Relationship Id="rId12" Type="http://schemas.openxmlformats.org/officeDocument/2006/relationships/image" Target="../media/image7.png"/><Relationship Id="rId9" Type="http://schemas.openxmlformats.org/officeDocument/2006/relationships/hyperlink" Target="https://he.wikipedia.org/wiki/%D7%94%D7%98%D7%91%D7%97_%D7%91%D7%A0%D7%97%D7%9C_%D7%A2%D7%95%D7%96" TargetMode="External"/><Relationship Id="rId5" Type="http://schemas.openxmlformats.org/officeDocument/2006/relationships/hyperlink" Target="https://he.wikipedia.org/wiki/%D7%A6%D7%94%22%D7%9C" TargetMode="External"/><Relationship Id="rId6" Type="http://schemas.openxmlformats.org/officeDocument/2006/relationships/hyperlink" Target="https://he.wikipedia.org/wiki/%D7%94%D7%92%D7%99%D7%A1_%D7%94%D7%A6%D7%A4%D7%95%D7%A0%D7%99" TargetMode="External"/><Relationship Id="rId7" Type="http://schemas.openxmlformats.org/officeDocument/2006/relationships/hyperlink" Target="https://he.wikipedia.org/wiki/%D7%A0%D7%97%D7%9C_%D7%A2%D7%95%D7%96" TargetMode="External"/><Relationship Id="rId8" Type="http://schemas.openxmlformats.org/officeDocument/2006/relationships/hyperlink" Target="https://he.wikipedia.org/wiki/%D7%90%D7%9E%D7%99%D7%A8_%D7%AA%D7%99%D7%91%D7%95%D7%9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460950" y="332800"/>
            <a:ext cx="8222100" cy="933600"/>
          </a:xfrm>
          <a:prstGeom prst="rect">
            <a:avLst/>
          </a:prstGeom>
        </p:spPr>
        <p:txBody>
          <a:bodyPr anchorCtr="0" anchor="b" bIns="91425" lIns="91425" spcFirstLastPara="1" rIns="91425" wrap="square" tIns="91425">
            <a:normAutofit/>
          </a:bodyPr>
          <a:lstStyle/>
          <a:p>
            <a:pPr indent="0" lvl="0" marL="0" rtl="1" algn="r">
              <a:spcBef>
                <a:spcPts val="0"/>
              </a:spcBef>
              <a:spcAft>
                <a:spcPts val="0"/>
              </a:spcAft>
              <a:buNone/>
            </a:pPr>
            <a:r>
              <a:rPr lang="en" sz="2300">
                <a:solidFill>
                  <a:srgbClr val="000000"/>
                </a:solidFill>
                <a:latin typeface="Calibri"/>
                <a:ea typeface="Calibri"/>
                <a:cs typeface="Calibri"/>
                <a:sym typeface="Calibri"/>
              </a:rPr>
              <a:t>״</a:t>
            </a:r>
            <a:r>
              <a:rPr b="1" lang="en" sz="2300">
                <a:solidFill>
                  <a:srgbClr val="0000FF"/>
                </a:solidFill>
                <a:latin typeface="Calibri"/>
                <a:ea typeface="Calibri"/>
                <a:cs typeface="Calibri"/>
                <a:sym typeface="Calibri"/>
              </a:rPr>
              <a:t>הגבורה היא התכונה האנושית הראשונה במעלה; היא מהווה ערובה לכל התכונות האחרות</a:t>
            </a:r>
            <a:r>
              <a:rPr lang="en" sz="2300">
                <a:solidFill>
                  <a:srgbClr val="000000"/>
                </a:solidFill>
                <a:latin typeface="Calibri"/>
                <a:ea typeface="Calibri"/>
                <a:cs typeface="Calibri"/>
                <a:sym typeface="Calibri"/>
              </a:rPr>
              <a:t>״ </a:t>
            </a:r>
            <a:r>
              <a:rPr b="1" lang="en" sz="1900">
                <a:solidFill>
                  <a:srgbClr val="000000"/>
                </a:solidFill>
                <a:latin typeface="Calibri"/>
                <a:ea typeface="Calibri"/>
                <a:cs typeface="Calibri"/>
                <a:sym typeface="Calibri"/>
              </a:rPr>
              <a:t> </a:t>
            </a:r>
            <a:r>
              <a:rPr lang="en" sz="2300">
                <a:solidFill>
                  <a:srgbClr val="000000"/>
                </a:solidFill>
                <a:latin typeface="Calibri"/>
                <a:ea typeface="Calibri"/>
                <a:cs typeface="Calibri"/>
                <a:sym typeface="Calibri"/>
              </a:rPr>
              <a:t>- אריסטו</a:t>
            </a:r>
            <a:endParaRPr>
              <a:latin typeface="Calibri"/>
              <a:ea typeface="Calibri"/>
              <a:cs typeface="Calibri"/>
              <a:sym typeface="Calibri"/>
            </a:endParaRPr>
          </a:p>
        </p:txBody>
      </p:sp>
      <p:pic>
        <p:nvPicPr>
          <p:cNvPr id="68" name="Google Shape;68;p13"/>
          <p:cNvPicPr preferRelativeResize="0"/>
          <p:nvPr/>
        </p:nvPicPr>
        <p:blipFill>
          <a:blip r:embed="rId3">
            <a:alphaModFix/>
          </a:blip>
          <a:stretch>
            <a:fillRect/>
          </a:stretch>
        </p:blipFill>
        <p:spPr>
          <a:xfrm>
            <a:off x="4990975" y="1869725"/>
            <a:ext cx="3421074" cy="1927699"/>
          </a:xfrm>
          <a:prstGeom prst="rect">
            <a:avLst/>
          </a:prstGeom>
          <a:noFill/>
          <a:ln cap="flat" cmpd="dbl" w="38100">
            <a:solidFill>
              <a:schemeClr val="dk2"/>
            </a:solidFill>
            <a:prstDash val="solid"/>
            <a:round/>
            <a:headEnd len="sm" w="sm" type="none"/>
            <a:tailEnd len="sm" w="sm" type="none"/>
          </a:ln>
        </p:spPr>
      </p:pic>
      <p:sp>
        <p:nvSpPr>
          <p:cNvPr id="69" name="Google Shape;69;p13"/>
          <p:cNvSpPr txBox="1"/>
          <p:nvPr/>
        </p:nvSpPr>
        <p:spPr>
          <a:xfrm>
            <a:off x="1376650" y="1869725"/>
            <a:ext cx="3000000" cy="30699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 sz="1300">
                <a:solidFill>
                  <a:srgbClr val="FFFFFF"/>
                </a:solidFill>
                <a:latin typeface="Calibri"/>
                <a:ea typeface="Calibri"/>
                <a:cs typeface="Calibri"/>
                <a:sym typeface="Calibri"/>
              </a:rPr>
              <a:t>סא"ל ירדן שוקרון־יפרח</a:t>
            </a:r>
            <a:r>
              <a:rPr lang="en" sz="1300">
                <a:solidFill>
                  <a:srgbClr val="FFFFFF"/>
                </a:solidFill>
                <a:latin typeface="Calibri"/>
                <a:ea typeface="Calibri"/>
                <a:cs typeface="Calibri"/>
                <a:sym typeface="Calibri"/>
              </a:rPr>
              <a:t>, מג"דית גדוד שחר מחטיבת החילוץ וההדרכה של פיקוד העורף.</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sz="1300">
                <a:solidFill>
                  <a:srgbClr val="FFFFFF"/>
                </a:solidFill>
                <a:latin typeface="Calibri"/>
                <a:ea typeface="Calibri"/>
                <a:cs typeface="Calibri"/>
                <a:sym typeface="Calibri"/>
              </a:rPr>
              <a:t>בשבת ההיא, היא התעוררה מאזעקה בעירה, הכניסה את ילדיה לממ"ד, נפרדה בנשיקה משי, בעלה, </a:t>
            </a:r>
            <a:r>
              <a:rPr lang="en" sz="1300">
                <a:solidFill>
                  <a:srgbClr val="FFFFFF"/>
                </a:solidFill>
                <a:latin typeface="Calibri"/>
                <a:ea typeface="Calibri"/>
                <a:cs typeface="Calibri"/>
                <a:sym typeface="Calibri"/>
              </a:rPr>
              <a:t>רצה</a:t>
            </a:r>
            <a:r>
              <a:rPr lang="en" sz="1300">
                <a:solidFill>
                  <a:srgbClr val="FFFFFF"/>
                </a:solidFill>
                <a:latin typeface="Calibri"/>
                <a:ea typeface="Calibri"/>
                <a:cs typeface="Calibri"/>
                <a:sym typeface="Calibri"/>
              </a:rPr>
              <a:t> לתגבר את הכוחות בקיבוץ זיקים המותקף. </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sz="1300">
                <a:solidFill>
                  <a:srgbClr val="FFFFFF"/>
                </a:solidFill>
                <a:latin typeface="Calibri"/>
                <a:ea typeface="Calibri"/>
                <a:cs typeface="Calibri"/>
                <a:sym typeface="Calibri"/>
              </a:rPr>
              <a:t>היא השתתפה בשלוש </a:t>
            </a:r>
            <a:r>
              <a:rPr lang="en" sz="1300">
                <a:solidFill>
                  <a:srgbClr val="FFFFFF"/>
                </a:solidFill>
                <a:latin typeface="Calibri"/>
                <a:ea typeface="Calibri"/>
                <a:cs typeface="Calibri"/>
                <a:sym typeface="Calibri"/>
              </a:rPr>
              <a:t>התקלויות</a:t>
            </a:r>
            <a:r>
              <a:rPr lang="en" sz="1300">
                <a:solidFill>
                  <a:srgbClr val="FFFFFF"/>
                </a:solidFill>
                <a:latin typeface="Calibri"/>
                <a:ea typeface="Calibri"/>
                <a:cs typeface="Calibri"/>
                <a:sym typeface="Calibri"/>
              </a:rPr>
              <a:t> מול מחבלים עם לוחמים </a:t>
            </a:r>
            <a:r>
              <a:rPr lang="en" sz="1300">
                <a:solidFill>
                  <a:srgbClr val="FFFFFF"/>
                </a:solidFill>
                <a:latin typeface="Calibri"/>
                <a:ea typeface="Calibri"/>
                <a:cs typeface="Calibri"/>
                <a:sym typeface="Calibri"/>
              </a:rPr>
              <a:t>ולוחמות</a:t>
            </a:r>
            <a:r>
              <a:rPr lang="en" sz="1300">
                <a:solidFill>
                  <a:srgbClr val="FFFFFF"/>
                </a:solidFill>
                <a:latin typeface="Calibri"/>
                <a:ea typeface="Calibri"/>
                <a:cs typeface="Calibri"/>
                <a:sym typeface="Calibri"/>
              </a:rPr>
              <a:t> ויצאה מהן כשידה על העליונה. </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b="1" lang="en" sz="1300">
                <a:solidFill>
                  <a:srgbClr val="FFD966"/>
                </a:solidFill>
                <a:latin typeface="Calibri"/>
                <a:ea typeface="Calibri"/>
                <a:cs typeface="Calibri"/>
                <a:sym typeface="Calibri"/>
              </a:rPr>
              <a:t>תודה רבה לך גיבורת ישראל! </a:t>
            </a:r>
            <a:endParaRPr b="1" sz="1300">
              <a:solidFill>
                <a:srgbClr val="FFD966"/>
              </a:solidFill>
              <a:latin typeface="Calibri"/>
              <a:ea typeface="Calibri"/>
              <a:cs typeface="Calibri"/>
              <a:sym typeface="Calibri"/>
            </a:endParaRPr>
          </a:p>
          <a:p>
            <a:pPr indent="0" lvl="0" marL="0" rtl="1" algn="r">
              <a:lnSpc>
                <a:spcPct val="115000"/>
              </a:lnSpc>
              <a:spcBef>
                <a:spcPts val="300"/>
              </a:spcBef>
              <a:spcAft>
                <a:spcPts val="300"/>
              </a:spcAft>
              <a:buNone/>
            </a:pPr>
            <a:r>
              <a:rPr b="1" lang="en" sz="1300">
                <a:latin typeface="Poppins"/>
                <a:ea typeface="Poppins"/>
                <a:cs typeface="Poppins"/>
                <a:sym typeface="Poppins"/>
              </a:rPr>
              <a:t> </a:t>
            </a:r>
            <a:endParaRPr sz="1300"/>
          </a:p>
        </p:txBody>
      </p:sp>
      <p:pic>
        <p:nvPicPr>
          <p:cNvPr id="70" name="Google Shape;70;p13"/>
          <p:cNvPicPr preferRelativeResize="0"/>
          <p:nvPr/>
        </p:nvPicPr>
        <p:blipFill>
          <a:blip r:embed="rId4">
            <a:alphaModFix/>
          </a:blip>
          <a:stretch>
            <a:fillRect/>
          </a:stretch>
        </p:blipFill>
        <p:spPr>
          <a:xfrm>
            <a:off x="460950" y="2581816"/>
            <a:ext cx="761450" cy="50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ctrTitle"/>
          </p:nvPr>
        </p:nvSpPr>
        <p:spPr>
          <a:xfrm>
            <a:off x="460950" y="467950"/>
            <a:ext cx="8222100" cy="933600"/>
          </a:xfrm>
          <a:prstGeom prst="rect">
            <a:avLst/>
          </a:prstGeom>
        </p:spPr>
        <p:txBody>
          <a:bodyPr anchorCtr="0" anchor="b" bIns="91425" lIns="91425" spcFirstLastPara="1" rIns="91425" wrap="square" tIns="91425">
            <a:normAutofit fontScale="90000"/>
          </a:bodyPr>
          <a:lstStyle/>
          <a:p>
            <a:pPr indent="0" lvl="0" marL="0" rtl="1" algn="r">
              <a:spcBef>
                <a:spcPts val="0"/>
              </a:spcBef>
              <a:spcAft>
                <a:spcPts val="0"/>
              </a:spcAft>
              <a:buNone/>
            </a:pPr>
            <a:r>
              <a:rPr lang="en" sz="2300">
                <a:solidFill>
                  <a:srgbClr val="000000"/>
                </a:solidFill>
                <a:latin typeface="Calibri"/>
                <a:ea typeface="Calibri"/>
                <a:cs typeface="Calibri"/>
                <a:sym typeface="Calibri"/>
              </a:rPr>
              <a:t>״</a:t>
            </a:r>
            <a:r>
              <a:rPr b="1" lang="en" sz="2300">
                <a:solidFill>
                  <a:srgbClr val="0000FF"/>
                </a:solidFill>
                <a:latin typeface="Calibri"/>
                <a:ea typeface="Calibri"/>
                <a:cs typeface="Calibri"/>
                <a:sym typeface="Calibri"/>
              </a:rPr>
              <a:t>הגבורה היא התכונה האנושית הראשונה במעלה; היא מהווה ערובה לכל התכונות האחרות</a:t>
            </a:r>
            <a:r>
              <a:rPr lang="en" sz="2300">
                <a:solidFill>
                  <a:srgbClr val="000000"/>
                </a:solidFill>
                <a:latin typeface="Calibri"/>
                <a:ea typeface="Calibri"/>
                <a:cs typeface="Calibri"/>
                <a:sym typeface="Calibri"/>
              </a:rPr>
              <a:t>״ </a:t>
            </a:r>
            <a:r>
              <a:rPr b="1" lang="en" sz="1900">
                <a:solidFill>
                  <a:srgbClr val="000000"/>
                </a:solidFill>
                <a:latin typeface="Calibri"/>
                <a:ea typeface="Calibri"/>
                <a:cs typeface="Calibri"/>
                <a:sym typeface="Calibri"/>
              </a:rPr>
              <a:t> </a:t>
            </a:r>
            <a:r>
              <a:rPr lang="en" sz="2300">
                <a:solidFill>
                  <a:srgbClr val="000000"/>
                </a:solidFill>
                <a:latin typeface="Calibri"/>
                <a:ea typeface="Calibri"/>
                <a:cs typeface="Calibri"/>
                <a:sym typeface="Calibri"/>
              </a:rPr>
              <a:t>- אריסטו</a:t>
            </a:r>
            <a:endParaRPr>
              <a:latin typeface="Calibri"/>
              <a:ea typeface="Calibri"/>
              <a:cs typeface="Calibri"/>
              <a:sym typeface="Calibri"/>
            </a:endParaRPr>
          </a:p>
        </p:txBody>
      </p:sp>
      <p:pic>
        <p:nvPicPr>
          <p:cNvPr id="76" name="Google Shape;76;p14"/>
          <p:cNvPicPr preferRelativeResize="0"/>
          <p:nvPr/>
        </p:nvPicPr>
        <p:blipFill>
          <a:blip r:embed="rId3">
            <a:alphaModFix/>
          </a:blip>
          <a:stretch>
            <a:fillRect/>
          </a:stretch>
        </p:blipFill>
        <p:spPr>
          <a:xfrm>
            <a:off x="6520550" y="1587750"/>
            <a:ext cx="1600200" cy="2857500"/>
          </a:xfrm>
          <a:prstGeom prst="rect">
            <a:avLst/>
          </a:prstGeom>
          <a:noFill/>
          <a:ln cap="flat" cmpd="dbl" w="38100">
            <a:solidFill>
              <a:schemeClr val="dk2"/>
            </a:solidFill>
            <a:prstDash val="solid"/>
            <a:round/>
            <a:headEnd len="sm" w="sm" type="none"/>
            <a:tailEnd len="sm" w="sm" type="none"/>
          </a:ln>
        </p:spPr>
      </p:pic>
      <p:sp>
        <p:nvSpPr>
          <p:cNvPr id="77" name="Google Shape;77;p14"/>
          <p:cNvSpPr txBox="1"/>
          <p:nvPr/>
        </p:nvSpPr>
        <p:spPr>
          <a:xfrm>
            <a:off x="2153675" y="1587750"/>
            <a:ext cx="3859800" cy="22119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
                <a:solidFill>
                  <a:srgbClr val="FFFFFF"/>
                </a:solidFill>
                <a:latin typeface="Calibri"/>
                <a:ea typeface="Calibri"/>
                <a:cs typeface="Calibri"/>
                <a:sym typeface="Calibri"/>
              </a:rPr>
              <a:t>רמי דוידיאן</a:t>
            </a:r>
            <a:r>
              <a:rPr lang="en">
                <a:solidFill>
                  <a:srgbClr val="FFFFFF"/>
                </a:solidFill>
                <a:latin typeface="Calibri"/>
                <a:ea typeface="Calibri"/>
                <a:cs typeface="Calibri"/>
                <a:sym typeface="Calibri"/>
              </a:rPr>
              <a:t>, חקלאי ממושב פטיש בצפון הנגב, קיבל בשעות הבוקר המוקדמות של יום שבת טלפון עם בקשה לסייע בחילוץ בן של חבר שנמצא במסיבת הטבע “נובה”, שבה פתחו מחבלי חמאס בהתקפה רצחנית. </a:t>
            </a:r>
            <a:endParaRPr>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a:solidFill>
                  <a:srgbClr val="FFFFFF"/>
                </a:solidFill>
                <a:latin typeface="Calibri"/>
                <a:ea typeface="Calibri"/>
                <a:cs typeface="Calibri"/>
                <a:sym typeface="Calibri"/>
              </a:rPr>
              <a:t>ללא נשק או שכפ"ץ, פתח במירוץ סביב השעון לחילוץ מאות אנשים תחת אש.</a:t>
            </a:r>
            <a:r>
              <a:rPr lang="en">
                <a:latin typeface="Calibri"/>
                <a:ea typeface="Calibri"/>
                <a:cs typeface="Calibri"/>
                <a:sym typeface="Calibri"/>
              </a:rPr>
              <a:t> </a:t>
            </a:r>
            <a:endParaRPr>
              <a:latin typeface="Calibri"/>
              <a:ea typeface="Calibri"/>
              <a:cs typeface="Calibri"/>
              <a:sym typeface="Calibri"/>
            </a:endParaRPr>
          </a:p>
          <a:p>
            <a:pPr indent="0" lvl="0" marL="0" rtl="1" algn="r">
              <a:lnSpc>
                <a:spcPct val="115000"/>
              </a:lnSpc>
              <a:spcBef>
                <a:spcPts val="300"/>
              </a:spcBef>
              <a:spcAft>
                <a:spcPts val="300"/>
              </a:spcAft>
              <a:buNone/>
            </a:pPr>
            <a:r>
              <a:rPr b="1" lang="en" sz="1300">
                <a:solidFill>
                  <a:srgbClr val="FFD966"/>
                </a:solidFill>
                <a:latin typeface="Calibri"/>
                <a:ea typeface="Calibri"/>
                <a:cs typeface="Calibri"/>
                <a:sym typeface="Calibri"/>
              </a:rPr>
              <a:t>תודה רבה לך גיבור ישראל!</a:t>
            </a:r>
            <a:r>
              <a:rPr b="1" lang="en">
                <a:latin typeface="Calibri"/>
                <a:ea typeface="Calibri"/>
                <a:cs typeface="Calibri"/>
                <a:sym typeface="Calibri"/>
              </a:rPr>
              <a:t> </a:t>
            </a:r>
            <a:endParaRPr b="1">
              <a:latin typeface="Calibri"/>
              <a:ea typeface="Calibri"/>
              <a:cs typeface="Calibri"/>
              <a:sym typeface="Calibri"/>
            </a:endParaRPr>
          </a:p>
        </p:txBody>
      </p:sp>
      <p:pic>
        <p:nvPicPr>
          <p:cNvPr id="78" name="Google Shape;78;p14"/>
          <p:cNvPicPr preferRelativeResize="0"/>
          <p:nvPr/>
        </p:nvPicPr>
        <p:blipFill>
          <a:blip r:embed="rId4">
            <a:alphaModFix/>
          </a:blip>
          <a:stretch>
            <a:fillRect/>
          </a:stretch>
        </p:blipFill>
        <p:spPr>
          <a:xfrm>
            <a:off x="824125" y="2422729"/>
            <a:ext cx="761450" cy="50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nvSpPr>
        <p:spPr>
          <a:xfrm>
            <a:off x="329375" y="557425"/>
            <a:ext cx="8412000" cy="8928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2300">
                <a:latin typeface="Calibri"/>
                <a:ea typeface="Calibri"/>
                <a:cs typeface="Calibri"/>
                <a:sym typeface="Calibri"/>
              </a:rPr>
              <a:t>״</a:t>
            </a:r>
            <a:r>
              <a:rPr b="1" lang="en" sz="2300">
                <a:solidFill>
                  <a:srgbClr val="0000FF"/>
                </a:solidFill>
                <a:latin typeface="Calibri"/>
                <a:ea typeface="Calibri"/>
                <a:cs typeface="Calibri"/>
                <a:sym typeface="Calibri"/>
              </a:rPr>
              <a:t>הגבורה היא התכונה האנושית הראשונה במעלה; היא מהווה ערובה לכל התכונות האחרות</a:t>
            </a:r>
            <a:r>
              <a:rPr lang="en" sz="2300">
                <a:latin typeface="Calibri"/>
                <a:ea typeface="Calibri"/>
                <a:cs typeface="Calibri"/>
                <a:sym typeface="Calibri"/>
              </a:rPr>
              <a:t>״ </a:t>
            </a:r>
            <a:r>
              <a:rPr b="1" lang="en" sz="1900">
                <a:latin typeface="Calibri"/>
                <a:ea typeface="Calibri"/>
                <a:cs typeface="Calibri"/>
                <a:sym typeface="Calibri"/>
              </a:rPr>
              <a:t> </a:t>
            </a:r>
            <a:r>
              <a:rPr lang="en" sz="2300">
                <a:latin typeface="Calibri"/>
                <a:ea typeface="Calibri"/>
                <a:cs typeface="Calibri"/>
                <a:sym typeface="Calibri"/>
              </a:rPr>
              <a:t>- אריסטו</a:t>
            </a:r>
            <a:endParaRPr>
              <a:latin typeface="Calibri"/>
              <a:ea typeface="Calibri"/>
              <a:cs typeface="Calibri"/>
              <a:sym typeface="Calibri"/>
            </a:endParaRPr>
          </a:p>
        </p:txBody>
      </p:sp>
      <p:pic>
        <p:nvPicPr>
          <p:cNvPr id="84" name="Google Shape;84;p15"/>
          <p:cNvPicPr preferRelativeResize="0"/>
          <p:nvPr/>
        </p:nvPicPr>
        <p:blipFill>
          <a:blip r:embed="rId3">
            <a:alphaModFix/>
          </a:blip>
          <a:stretch>
            <a:fillRect/>
          </a:stretch>
        </p:blipFill>
        <p:spPr>
          <a:xfrm>
            <a:off x="5633725" y="1796875"/>
            <a:ext cx="2143125" cy="2133600"/>
          </a:xfrm>
          <a:prstGeom prst="rect">
            <a:avLst/>
          </a:prstGeom>
          <a:noFill/>
          <a:ln cap="flat" cmpd="dbl" w="38100">
            <a:solidFill>
              <a:schemeClr val="dk2"/>
            </a:solidFill>
            <a:prstDash val="solid"/>
            <a:round/>
            <a:headEnd len="sm" w="sm" type="none"/>
            <a:tailEnd len="sm" w="sm" type="none"/>
          </a:ln>
        </p:spPr>
      </p:pic>
      <p:sp>
        <p:nvSpPr>
          <p:cNvPr id="85" name="Google Shape;85;p15"/>
          <p:cNvSpPr txBox="1"/>
          <p:nvPr/>
        </p:nvSpPr>
        <p:spPr>
          <a:xfrm>
            <a:off x="853025" y="1756725"/>
            <a:ext cx="4501500" cy="18423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 sz="1300">
                <a:solidFill>
                  <a:srgbClr val="FFFFFF"/>
                </a:solidFill>
                <a:latin typeface="Calibri"/>
                <a:ea typeface="Calibri"/>
                <a:cs typeface="Calibri"/>
                <a:sym typeface="Calibri"/>
              </a:rPr>
              <a:t>ענבל ליברמן</a:t>
            </a:r>
            <a:r>
              <a:rPr lang="en" sz="1300">
                <a:solidFill>
                  <a:srgbClr val="FFFFFF"/>
                </a:solidFill>
                <a:latin typeface="Calibri"/>
                <a:ea typeface="Calibri"/>
                <a:cs typeface="Calibri"/>
                <a:sym typeface="Calibri"/>
              </a:rPr>
              <a:t>, רכזת הביטחון השוטף של קיבוץ ניר עם, שמעה רעשים חריגים ליד הקיבוץ, שגרמו לה לשקול מחדש את המצב. היא הכינה תוכנית עבודה חדשה, יצרה מארבים למחבלים והעמידה חברים חמושים על הגדר של הקיבוץ. בזכות ההחלטה המוקדמת הזו, נמנעו עשרות נפגעים בנפש. </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b="1" lang="en" sz="1300">
                <a:solidFill>
                  <a:srgbClr val="FFD966"/>
                </a:solidFill>
                <a:latin typeface="Calibri"/>
                <a:ea typeface="Calibri"/>
                <a:cs typeface="Calibri"/>
                <a:sym typeface="Calibri"/>
              </a:rPr>
              <a:t>תודה רבה לך גיבורת ישראל! </a:t>
            </a:r>
            <a:endParaRPr b="1" sz="1300">
              <a:solidFill>
                <a:srgbClr val="FFD966"/>
              </a:solidFill>
              <a:latin typeface="Calibri"/>
              <a:ea typeface="Calibri"/>
              <a:cs typeface="Calibri"/>
              <a:sym typeface="Calibri"/>
            </a:endParaRPr>
          </a:p>
          <a:p>
            <a:pPr indent="0" lvl="0" marL="0" rtl="1" algn="r">
              <a:lnSpc>
                <a:spcPct val="115000"/>
              </a:lnSpc>
              <a:spcBef>
                <a:spcPts val="300"/>
              </a:spcBef>
              <a:spcAft>
                <a:spcPts val="300"/>
              </a:spcAft>
              <a:buNone/>
            </a:pPr>
            <a:r>
              <a:t/>
            </a:r>
            <a:endParaRPr b="1" sz="1300">
              <a:solidFill>
                <a:srgbClr val="0000FF"/>
              </a:solidFill>
              <a:latin typeface="Poppins"/>
              <a:ea typeface="Poppins"/>
              <a:cs typeface="Poppins"/>
              <a:sym typeface="Poppins"/>
            </a:endParaRPr>
          </a:p>
        </p:txBody>
      </p:sp>
      <p:pic>
        <p:nvPicPr>
          <p:cNvPr id="86" name="Google Shape;86;p15"/>
          <p:cNvPicPr preferRelativeResize="0"/>
          <p:nvPr/>
        </p:nvPicPr>
        <p:blipFill>
          <a:blip r:embed="rId4">
            <a:alphaModFix/>
          </a:blip>
          <a:stretch>
            <a:fillRect/>
          </a:stretch>
        </p:blipFill>
        <p:spPr>
          <a:xfrm>
            <a:off x="2723050" y="3774079"/>
            <a:ext cx="761450" cy="50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nvSpPr>
        <p:spPr>
          <a:xfrm>
            <a:off x="329375" y="557425"/>
            <a:ext cx="8412000" cy="8928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2300">
                <a:latin typeface="Calibri"/>
                <a:ea typeface="Calibri"/>
                <a:cs typeface="Calibri"/>
                <a:sym typeface="Calibri"/>
              </a:rPr>
              <a:t>״</a:t>
            </a:r>
            <a:r>
              <a:rPr b="1" lang="en" sz="2300">
                <a:solidFill>
                  <a:srgbClr val="0000FF"/>
                </a:solidFill>
                <a:latin typeface="Calibri"/>
                <a:ea typeface="Calibri"/>
                <a:cs typeface="Calibri"/>
                <a:sym typeface="Calibri"/>
              </a:rPr>
              <a:t>הגבורה היא התכונה האנושית הראשונה במעלה; היא מהווה ערובה לכל התכונות האחרות</a:t>
            </a:r>
            <a:r>
              <a:rPr lang="en" sz="2300">
                <a:latin typeface="Calibri"/>
                <a:ea typeface="Calibri"/>
                <a:cs typeface="Calibri"/>
                <a:sym typeface="Calibri"/>
              </a:rPr>
              <a:t>״ </a:t>
            </a:r>
            <a:r>
              <a:rPr b="1" lang="en" sz="1900">
                <a:latin typeface="Calibri"/>
                <a:ea typeface="Calibri"/>
                <a:cs typeface="Calibri"/>
                <a:sym typeface="Calibri"/>
              </a:rPr>
              <a:t> </a:t>
            </a:r>
            <a:r>
              <a:rPr lang="en" sz="2300">
                <a:latin typeface="Calibri"/>
                <a:ea typeface="Calibri"/>
                <a:cs typeface="Calibri"/>
                <a:sym typeface="Calibri"/>
              </a:rPr>
              <a:t>- אריסטו</a:t>
            </a:r>
            <a:endParaRPr>
              <a:latin typeface="Calibri"/>
              <a:ea typeface="Calibri"/>
              <a:cs typeface="Calibri"/>
              <a:sym typeface="Calibri"/>
            </a:endParaRPr>
          </a:p>
        </p:txBody>
      </p:sp>
      <p:pic>
        <p:nvPicPr>
          <p:cNvPr id="92" name="Google Shape;92;p16"/>
          <p:cNvPicPr preferRelativeResize="0"/>
          <p:nvPr/>
        </p:nvPicPr>
        <p:blipFill>
          <a:blip r:embed="rId3">
            <a:alphaModFix/>
          </a:blip>
          <a:stretch>
            <a:fillRect/>
          </a:stretch>
        </p:blipFill>
        <p:spPr>
          <a:xfrm>
            <a:off x="5633750" y="1644850"/>
            <a:ext cx="2343150" cy="3076575"/>
          </a:xfrm>
          <a:prstGeom prst="rect">
            <a:avLst/>
          </a:prstGeom>
          <a:noFill/>
          <a:ln cap="flat" cmpd="dbl" w="38100">
            <a:solidFill>
              <a:srgbClr val="000000"/>
            </a:solidFill>
            <a:prstDash val="solid"/>
            <a:miter lim="8000"/>
            <a:headEnd len="sm" w="sm" type="none"/>
            <a:tailEnd len="sm" w="sm" type="none"/>
          </a:ln>
        </p:spPr>
      </p:pic>
      <p:sp>
        <p:nvSpPr>
          <p:cNvPr id="93" name="Google Shape;93;p16"/>
          <p:cNvSpPr txBox="1"/>
          <p:nvPr/>
        </p:nvSpPr>
        <p:spPr>
          <a:xfrm>
            <a:off x="1985525" y="1644850"/>
            <a:ext cx="3000000" cy="22641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 sz="1300">
                <a:solidFill>
                  <a:srgbClr val="FFFFFF"/>
                </a:solidFill>
                <a:latin typeface="Calibri"/>
                <a:ea typeface="Calibri"/>
                <a:cs typeface="Calibri"/>
                <a:sym typeface="Calibri"/>
              </a:rPr>
              <a:t>מיכל אלון</a:t>
            </a:r>
            <a:r>
              <a:rPr lang="en" sz="1300">
                <a:solidFill>
                  <a:srgbClr val="FFFFFF"/>
                </a:solidFill>
                <a:latin typeface="Calibri"/>
                <a:ea typeface="Calibri"/>
                <a:cs typeface="Calibri"/>
                <a:sym typeface="Calibri"/>
              </a:rPr>
              <a:t>, אם ל-8 ילדים, אחות אונקולוגית במקצועה, הגיעה עם משפחתה לחגוג את שמחת תורה בבסיס זיקים. במהלך מתקפת הפתע על ישראל היא ספגה 3 כדורים מטווח קצר, אך הצליחה להדריך את הלוחמים כיצד לטפל בחבריהם הפצועים, ובכך הצילה את חייהם. </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300"/>
              </a:spcAft>
              <a:buNone/>
            </a:pPr>
            <a:r>
              <a:rPr b="1" lang="en" sz="1300">
                <a:solidFill>
                  <a:srgbClr val="FFD966"/>
                </a:solidFill>
                <a:latin typeface="Calibri"/>
                <a:ea typeface="Calibri"/>
                <a:cs typeface="Calibri"/>
                <a:sym typeface="Calibri"/>
              </a:rPr>
              <a:t>תודה רבה לך גיבורת ישראל! </a:t>
            </a:r>
            <a:endParaRPr b="1" sz="1300">
              <a:solidFill>
                <a:srgbClr val="FFD966"/>
              </a:solidFill>
              <a:latin typeface="Calibri"/>
              <a:ea typeface="Calibri"/>
              <a:cs typeface="Calibri"/>
              <a:sym typeface="Calibri"/>
            </a:endParaRPr>
          </a:p>
        </p:txBody>
      </p:sp>
      <p:pic>
        <p:nvPicPr>
          <p:cNvPr id="94" name="Google Shape;94;p16"/>
          <p:cNvPicPr preferRelativeResize="0"/>
          <p:nvPr/>
        </p:nvPicPr>
        <p:blipFill>
          <a:blip r:embed="rId4">
            <a:alphaModFix/>
          </a:blip>
          <a:stretch>
            <a:fillRect/>
          </a:stretch>
        </p:blipFill>
        <p:spPr>
          <a:xfrm>
            <a:off x="824125" y="2422729"/>
            <a:ext cx="761450" cy="50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nvSpPr>
        <p:spPr>
          <a:xfrm>
            <a:off x="329375" y="557425"/>
            <a:ext cx="8412000" cy="8928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2300">
                <a:latin typeface="Calibri"/>
                <a:ea typeface="Calibri"/>
                <a:cs typeface="Calibri"/>
                <a:sym typeface="Calibri"/>
              </a:rPr>
              <a:t>״</a:t>
            </a:r>
            <a:r>
              <a:rPr b="1" lang="en" sz="2300">
                <a:solidFill>
                  <a:srgbClr val="0000FF"/>
                </a:solidFill>
                <a:latin typeface="Calibri"/>
                <a:ea typeface="Calibri"/>
                <a:cs typeface="Calibri"/>
                <a:sym typeface="Calibri"/>
              </a:rPr>
              <a:t>הגבורה היא התכונה האנושית הראשונה במעלה; היא מהווה ערובה לכל התכונות האחרות</a:t>
            </a:r>
            <a:r>
              <a:rPr lang="en" sz="2300">
                <a:latin typeface="Calibri"/>
                <a:ea typeface="Calibri"/>
                <a:cs typeface="Calibri"/>
                <a:sym typeface="Calibri"/>
              </a:rPr>
              <a:t>״ </a:t>
            </a:r>
            <a:r>
              <a:rPr b="1" lang="en" sz="1900">
                <a:latin typeface="Calibri"/>
                <a:ea typeface="Calibri"/>
                <a:cs typeface="Calibri"/>
                <a:sym typeface="Calibri"/>
              </a:rPr>
              <a:t> </a:t>
            </a:r>
            <a:r>
              <a:rPr lang="en" sz="2300">
                <a:latin typeface="Calibri"/>
                <a:ea typeface="Calibri"/>
                <a:cs typeface="Calibri"/>
                <a:sym typeface="Calibri"/>
              </a:rPr>
              <a:t>- אריסטו</a:t>
            </a:r>
            <a:endParaRPr>
              <a:latin typeface="Calibri"/>
              <a:ea typeface="Calibri"/>
              <a:cs typeface="Calibri"/>
              <a:sym typeface="Calibri"/>
            </a:endParaRPr>
          </a:p>
        </p:txBody>
      </p:sp>
      <p:pic>
        <p:nvPicPr>
          <p:cNvPr id="100" name="Google Shape;100;p17"/>
          <p:cNvPicPr preferRelativeResize="0"/>
          <p:nvPr/>
        </p:nvPicPr>
        <p:blipFill>
          <a:blip r:embed="rId3">
            <a:alphaModFix/>
          </a:blip>
          <a:stretch>
            <a:fillRect/>
          </a:stretch>
        </p:blipFill>
        <p:spPr>
          <a:xfrm>
            <a:off x="5937775" y="1678650"/>
            <a:ext cx="2313774" cy="2313774"/>
          </a:xfrm>
          <a:prstGeom prst="rect">
            <a:avLst/>
          </a:prstGeom>
          <a:noFill/>
          <a:ln cap="flat" cmpd="sng" w="19050">
            <a:solidFill>
              <a:schemeClr val="dk2"/>
            </a:solidFill>
            <a:prstDash val="solid"/>
            <a:round/>
            <a:headEnd len="sm" w="sm" type="none"/>
            <a:tailEnd len="sm" w="sm" type="none"/>
          </a:ln>
        </p:spPr>
      </p:pic>
      <p:sp>
        <p:nvSpPr>
          <p:cNvPr id="101" name="Google Shape;101;p17"/>
          <p:cNvSpPr txBox="1"/>
          <p:nvPr/>
        </p:nvSpPr>
        <p:spPr>
          <a:xfrm>
            <a:off x="2162525" y="1678650"/>
            <a:ext cx="3000000" cy="35103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500"/>
              </a:spcBef>
              <a:spcAft>
                <a:spcPts val="0"/>
              </a:spcAft>
              <a:buNone/>
            </a:pPr>
            <a:r>
              <a:rPr b="1" lang="en" sz="1300">
                <a:solidFill>
                  <a:srgbClr val="FFFFFF"/>
                </a:solidFill>
                <a:latin typeface="Calibri"/>
                <a:ea typeface="Calibri"/>
                <a:cs typeface="Calibri"/>
                <a:sym typeface="Calibri"/>
              </a:rPr>
              <a:t>נ</a:t>
            </a:r>
            <a:r>
              <a:rPr b="1" lang="en" sz="1300">
                <a:solidFill>
                  <a:srgbClr val="FFFFFF"/>
                </a:solidFill>
                <a:latin typeface="Calibri"/>
                <a:ea typeface="Calibri"/>
                <a:cs typeface="Calibri"/>
                <a:sym typeface="Calibri"/>
              </a:rPr>
              <a:t>ועם תיבון</a:t>
            </a:r>
            <a:r>
              <a:rPr lang="en" sz="1300">
                <a:solidFill>
                  <a:srgbClr val="FFFFFF"/>
                </a:solidFill>
                <a:latin typeface="Calibri"/>
                <a:ea typeface="Calibri"/>
                <a:cs typeface="Calibri"/>
                <a:sym typeface="Calibri"/>
              </a:rPr>
              <a:t>, </a:t>
            </a:r>
            <a:r>
              <a:rPr lang="en" sz="1300">
                <a:solidFill>
                  <a:srgbClr val="FFFFFF"/>
                </a:solidFill>
                <a:uFill>
                  <a:noFill/>
                </a:uFill>
                <a:latin typeface="Calibri"/>
                <a:ea typeface="Calibri"/>
                <a:cs typeface="Calibri"/>
                <a:sym typeface="Calibri"/>
                <a:hlinkClick r:id="rId4">
                  <a:extLst>
                    <a:ext uri="{A12FA001-AC4F-418D-AE19-62706E023703}">
                      <ahyp:hlinkClr val="tx"/>
                    </a:ext>
                  </a:extLst>
                </a:hlinkClick>
              </a:rPr>
              <a:t>אלוף</a:t>
            </a:r>
            <a:r>
              <a:rPr lang="en" sz="1300">
                <a:solidFill>
                  <a:srgbClr val="FFFFFF"/>
                </a:solidFill>
                <a:latin typeface="Calibri"/>
                <a:ea typeface="Calibri"/>
                <a:cs typeface="Calibri"/>
                <a:sym typeface="Calibri"/>
              </a:rPr>
              <a:t> במילואים ב</a:t>
            </a:r>
            <a:r>
              <a:rPr lang="en" sz="1300">
                <a:solidFill>
                  <a:srgbClr val="FFFFFF"/>
                </a:solidFill>
                <a:uFill>
                  <a:noFill/>
                </a:uFill>
                <a:latin typeface="Calibri"/>
                <a:ea typeface="Calibri"/>
                <a:cs typeface="Calibri"/>
                <a:sym typeface="Calibri"/>
                <a:hlinkClick r:id="rId5">
                  <a:extLst>
                    <a:ext uri="{A12FA001-AC4F-418D-AE19-62706E023703}">
                      <ahyp:hlinkClr val="tx"/>
                    </a:ext>
                  </a:extLst>
                </a:hlinkClick>
              </a:rPr>
              <a:t>צה"ל</a:t>
            </a:r>
            <a:r>
              <a:rPr lang="en" sz="1300">
                <a:solidFill>
                  <a:srgbClr val="FFFFFF"/>
                </a:solidFill>
                <a:latin typeface="Calibri"/>
                <a:ea typeface="Calibri"/>
                <a:cs typeface="Calibri"/>
                <a:sym typeface="Calibri"/>
              </a:rPr>
              <a:t>, בתפקידו האחרון בשירות קבע פיקד על </a:t>
            </a:r>
            <a:r>
              <a:rPr lang="en" sz="1300">
                <a:solidFill>
                  <a:srgbClr val="FFFFFF"/>
                </a:solidFill>
                <a:uFill>
                  <a:noFill/>
                </a:uFill>
                <a:latin typeface="Calibri"/>
                <a:ea typeface="Calibri"/>
                <a:cs typeface="Calibri"/>
                <a:sym typeface="Calibri"/>
                <a:hlinkClick r:id="rId6">
                  <a:extLst>
                    <a:ext uri="{A12FA001-AC4F-418D-AE19-62706E023703}">
                      <ahyp:hlinkClr val="tx"/>
                    </a:ext>
                  </a:extLst>
                </a:hlinkClick>
              </a:rPr>
              <a:t>הגיס הצפוני</a:t>
            </a:r>
            <a:r>
              <a:rPr lang="en" sz="1300">
                <a:solidFill>
                  <a:srgbClr val="FFFFFF"/>
                </a:solidFill>
                <a:latin typeface="Calibri"/>
                <a:ea typeface="Calibri"/>
                <a:cs typeface="Calibri"/>
                <a:sym typeface="Calibri"/>
              </a:rPr>
              <a:t>.</a:t>
            </a:r>
            <a:endParaRPr sz="1300">
              <a:solidFill>
                <a:srgbClr val="FFFFFF"/>
              </a:solidFill>
              <a:latin typeface="Calibri"/>
              <a:ea typeface="Calibri"/>
              <a:cs typeface="Calibri"/>
              <a:sym typeface="Calibri"/>
            </a:endParaRPr>
          </a:p>
          <a:p>
            <a:pPr indent="0" lvl="0" marL="0" rtl="1" algn="r">
              <a:lnSpc>
                <a:spcPct val="115000"/>
              </a:lnSpc>
              <a:spcBef>
                <a:spcPts val="1100"/>
              </a:spcBef>
              <a:spcAft>
                <a:spcPts val="0"/>
              </a:spcAft>
              <a:buNone/>
            </a:pPr>
            <a:r>
              <a:rPr lang="en" sz="1300">
                <a:solidFill>
                  <a:srgbClr val="FFFFFF"/>
                </a:solidFill>
                <a:latin typeface="Calibri"/>
                <a:ea typeface="Calibri"/>
                <a:cs typeface="Calibri"/>
                <a:sym typeface="Calibri"/>
              </a:rPr>
              <a:t>ב 7 באוקטובר, חדרו מחבלים לקיבוץ </a:t>
            </a:r>
            <a:r>
              <a:rPr lang="en" sz="1300">
                <a:solidFill>
                  <a:srgbClr val="FFFFFF"/>
                </a:solidFill>
                <a:uFill>
                  <a:noFill/>
                </a:uFill>
                <a:latin typeface="Calibri"/>
                <a:ea typeface="Calibri"/>
                <a:cs typeface="Calibri"/>
                <a:sym typeface="Calibri"/>
                <a:hlinkClick r:id="rId7">
                  <a:extLst>
                    <a:ext uri="{A12FA001-AC4F-418D-AE19-62706E023703}">
                      <ahyp:hlinkClr val="tx"/>
                    </a:ext>
                  </a:extLst>
                </a:hlinkClick>
              </a:rPr>
              <a:t>נחל עוז</a:t>
            </a:r>
            <a:r>
              <a:rPr lang="en" sz="1300">
                <a:solidFill>
                  <a:srgbClr val="FFFFFF"/>
                </a:solidFill>
                <a:latin typeface="Calibri"/>
                <a:ea typeface="Calibri"/>
                <a:cs typeface="Calibri"/>
                <a:sym typeface="Calibri"/>
              </a:rPr>
              <a:t>, שבו מתגוררים בנו </a:t>
            </a:r>
            <a:r>
              <a:rPr lang="en" sz="1300">
                <a:solidFill>
                  <a:srgbClr val="FFFFFF"/>
                </a:solidFill>
                <a:uFill>
                  <a:noFill/>
                </a:uFill>
                <a:latin typeface="Calibri"/>
                <a:ea typeface="Calibri"/>
                <a:cs typeface="Calibri"/>
                <a:sym typeface="Calibri"/>
                <a:hlinkClick r:id="rId8">
                  <a:extLst>
                    <a:ext uri="{A12FA001-AC4F-418D-AE19-62706E023703}">
                      <ahyp:hlinkClr val="tx"/>
                    </a:ext>
                  </a:extLst>
                </a:hlinkClick>
              </a:rPr>
              <a:t>אמיר תיבון</a:t>
            </a:r>
            <a:r>
              <a:rPr lang="en" sz="1300">
                <a:solidFill>
                  <a:srgbClr val="FFFFFF"/>
                </a:solidFill>
                <a:latin typeface="Calibri"/>
                <a:ea typeface="Calibri"/>
                <a:cs typeface="Calibri"/>
                <a:sym typeface="Calibri"/>
              </a:rPr>
              <a:t> ומשפחתו, ו</a:t>
            </a:r>
            <a:r>
              <a:rPr lang="en" sz="1300">
                <a:solidFill>
                  <a:srgbClr val="FFFFFF"/>
                </a:solidFill>
                <a:uFill>
                  <a:noFill/>
                </a:uFill>
                <a:latin typeface="Calibri"/>
                <a:ea typeface="Calibri"/>
                <a:cs typeface="Calibri"/>
                <a:sym typeface="Calibri"/>
                <a:hlinkClick r:id="rId9">
                  <a:extLst>
                    <a:ext uri="{A12FA001-AC4F-418D-AE19-62706E023703}">
                      <ahyp:hlinkClr val="tx"/>
                    </a:ext>
                  </a:extLst>
                </a:hlinkClick>
              </a:rPr>
              <a:t>ערכו בו טבח</a:t>
            </a:r>
            <a:r>
              <a:rPr lang="en" sz="1300">
                <a:solidFill>
                  <a:srgbClr val="FFFFFF"/>
                </a:solidFill>
                <a:latin typeface="Calibri"/>
                <a:ea typeface="Calibri"/>
                <a:cs typeface="Calibri"/>
                <a:sym typeface="Calibri"/>
              </a:rPr>
              <a:t>. נעם הגיע מתל אביב, יחד עם </a:t>
            </a:r>
            <a:r>
              <a:rPr lang="en" sz="1300">
                <a:solidFill>
                  <a:srgbClr val="FFFFFF"/>
                </a:solidFill>
                <a:uFill>
                  <a:noFill/>
                </a:uFill>
                <a:latin typeface="Calibri"/>
                <a:ea typeface="Calibri"/>
                <a:cs typeface="Calibri"/>
                <a:sym typeface="Calibri"/>
                <a:hlinkClick r:id="rId10">
                  <a:extLst>
                    <a:ext uri="{A12FA001-AC4F-418D-AE19-62706E023703}">
                      <ahyp:hlinkClr val="tx"/>
                    </a:ext>
                  </a:extLst>
                </a:hlinkClick>
              </a:rPr>
              <a:t>ישראל זיו</a:t>
            </a:r>
            <a:r>
              <a:rPr lang="en" sz="1300">
                <a:solidFill>
                  <a:srgbClr val="FFFFFF"/>
                </a:solidFill>
                <a:latin typeface="Calibri"/>
                <a:ea typeface="Calibri"/>
                <a:cs typeface="Calibri"/>
                <a:sym typeface="Calibri"/>
              </a:rPr>
              <a:t>, כדי לחלץ את בנו ומשפחתו, והם הצטרפו לכוח של </a:t>
            </a:r>
            <a:r>
              <a:rPr lang="en" sz="1300">
                <a:solidFill>
                  <a:srgbClr val="FFFFFF"/>
                </a:solidFill>
                <a:uFill>
                  <a:noFill/>
                </a:uFill>
                <a:latin typeface="Calibri"/>
                <a:ea typeface="Calibri"/>
                <a:cs typeface="Calibri"/>
                <a:sym typeface="Calibri"/>
                <a:hlinkClick r:id="rId11">
                  <a:extLst>
                    <a:ext uri="{A12FA001-AC4F-418D-AE19-62706E023703}">
                      <ahyp:hlinkClr val="tx"/>
                    </a:ext>
                  </a:extLst>
                </a:hlinkClick>
              </a:rPr>
              <a:t>יחידת מגלן</a:t>
            </a:r>
            <a:r>
              <a:rPr lang="en" sz="1300">
                <a:solidFill>
                  <a:srgbClr val="FFFFFF"/>
                </a:solidFill>
                <a:latin typeface="Calibri"/>
                <a:ea typeface="Calibri"/>
                <a:cs typeface="Calibri"/>
                <a:sym typeface="Calibri"/>
              </a:rPr>
              <a:t>, ויחד איתו הצליחו לחלץ את תושבי הקיבוץ ובהם את בני משפחתו, ולסייע בטיהור הקיבוץ מהמחבלים.</a:t>
            </a:r>
            <a:r>
              <a:rPr lang="en" sz="1300">
                <a:latin typeface="Calibri"/>
                <a:ea typeface="Calibri"/>
                <a:cs typeface="Calibri"/>
                <a:sym typeface="Calibri"/>
              </a:rPr>
              <a:t> </a:t>
            </a:r>
            <a:endParaRPr sz="1300">
              <a:latin typeface="Calibri"/>
              <a:ea typeface="Calibri"/>
              <a:cs typeface="Calibri"/>
              <a:sym typeface="Calibri"/>
            </a:endParaRPr>
          </a:p>
          <a:p>
            <a:pPr indent="0" lvl="0" marL="0" rtl="1" algn="r">
              <a:lnSpc>
                <a:spcPct val="115000"/>
              </a:lnSpc>
              <a:spcBef>
                <a:spcPts val="1100"/>
              </a:spcBef>
              <a:spcAft>
                <a:spcPts val="0"/>
              </a:spcAft>
              <a:buNone/>
            </a:pPr>
            <a:r>
              <a:rPr b="1" lang="en" sz="1300">
                <a:solidFill>
                  <a:srgbClr val="FFD966"/>
                </a:solidFill>
                <a:latin typeface="Calibri"/>
                <a:ea typeface="Calibri"/>
                <a:cs typeface="Calibri"/>
                <a:sym typeface="Calibri"/>
              </a:rPr>
              <a:t>תודה רבה לך גיבור ישראל!</a:t>
            </a:r>
            <a:r>
              <a:rPr b="1" lang="en">
                <a:latin typeface="Calibri"/>
                <a:ea typeface="Calibri"/>
                <a:cs typeface="Calibri"/>
                <a:sym typeface="Calibri"/>
              </a:rPr>
              <a:t> </a:t>
            </a:r>
            <a:endParaRPr sz="1300">
              <a:latin typeface="Calibri"/>
              <a:ea typeface="Calibri"/>
              <a:cs typeface="Calibri"/>
              <a:sym typeface="Calibri"/>
            </a:endParaRPr>
          </a:p>
          <a:p>
            <a:pPr indent="0" lvl="0" marL="0" rtl="1" algn="r">
              <a:lnSpc>
                <a:spcPct val="115000"/>
              </a:lnSpc>
              <a:spcBef>
                <a:spcPts val="500"/>
              </a:spcBef>
              <a:spcAft>
                <a:spcPts val="1100"/>
              </a:spcAft>
              <a:buNone/>
            </a:pPr>
            <a:r>
              <a:t/>
            </a:r>
            <a:endParaRPr sz="1300">
              <a:latin typeface="Poppins"/>
              <a:ea typeface="Poppins"/>
              <a:cs typeface="Poppins"/>
              <a:sym typeface="Poppins"/>
            </a:endParaRPr>
          </a:p>
        </p:txBody>
      </p:sp>
      <p:pic>
        <p:nvPicPr>
          <p:cNvPr id="102" name="Google Shape;102;p17"/>
          <p:cNvPicPr preferRelativeResize="0"/>
          <p:nvPr/>
        </p:nvPicPr>
        <p:blipFill>
          <a:blip r:embed="rId12">
            <a:alphaModFix/>
          </a:blip>
          <a:stretch>
            <a:fillRect/>
          </a:stretch>
        </p:blipFill>
        <p:spPr>
          <a:xfrm>
            <a:off x="824125" y="2422729"/>
            <a:ext cx="761450" cy="50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nvSpPr>
        <p:spPr>
          <a:xfrm>
            <a:off x="329375" y="557425"/>
            <a:ext cx="8412000" cy="8928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2300">
                <a:latin typeface="Calibri"/>
                <a:ea typeface="Calibri"/>
                <a:cs typeface="Calibri"/>
                <a:sym typeface="Calibri"/>
              </a:rPr>
              <a:t>״</a:t>
            </a:r>
            <a:r>
              <a:rPr b="1" lang="en" sz="2300">
                <a:solidFill>
                  <a:srgbClr val="0000FF"/>
                </a:solidFill>
                <a:latin typeface="Calibri"/>
                <a:ea typeface="Calibri"/>
                <a:cs typeface="Calibri"/>
                <a:sym typeface="Calibri"/>
              </a:rPr>
              <a:t>הגבורה היא התכונה האנושית הראשונה במעלה; היא מהווה ערובה לכל התכונות האחרות</a:t>
            </a:r>
            <a:r>
              <a:rPr lang="en" sz="2300">
                <a:latin typeface="Calibri"/>
                <a:ea typeface="Calibri"/>
                <a:cs typeface="Calibri"/>
                <a:sym typeface="Calibri"/>
              </a:rPr>
              <a:t>״ </a:t>
            </a:r>
            <a:r>
              <a:rPr b="1" lang="en" sz="1900">
                <a:latin typeface="Calibri"/>
                <a:ea typeface="Calibri"/>
                <a:cs typeface="Calibri"/>
                <a:sym typeface="Calibri"/>
              </a:rPr>
              <a:t> </a:t>
            </a:r>
            <a:r>
              <a:rPr lang="en" sz="2300">
                <a:latin typeface="Calibri"/>
                <a:ea typeface="Calibri"/>
                <a:cs typeface="Calibri"/>
                <a:sym typeface="Calibri"/>
              </a:rPr>
              <a:t>- אריסטו</a:t>
            </a:r>
            <a:endParaRPr>
              <a:latin typeface="Calibri"/>
              <a:ea typeface="Calibri"/>
              <a:cs typeface="Calibri"/>
              <a:sym typeface="Calibri"/>
            </a:endParaRPr>
          </a:p>
        </p:txBody>
      </p:sp>
      <p:pic>
        <p:nvPicPr>
          <p:cNvPr id="108" name="Google Shape;108;p18"/>
          <p:cNvPicPr preferRelativeResize="0"/>
          <p:nvPr/>
        </p:nvPicPr>
        <p:blipFill>
          <a:blip r:embed="rId3">
            <a:alphaModFix/>
          </a:blip>
          <a:stretch>
            <a:fillRect/>
          </a:stretch>
        </p:blipFill>
        <p:spPr>
          <a:xfrm>
            <a:off x="6326275" y="1729300"/>
            <a:ext cx="2143125" cy="2143125"/>
          </a:xfrm>
          <a:prstGeom prst="rect">
            <a:avLst/>
          </a:prstGeom>
          <a:noFill/>
          <a:ln cap="flat" cmpd="sng" w="19050">
            <a:solidFill>
              <a:schemeClr val="dk2"/>
            </a:solidFill>
            <a:prstDash val="solid"/>
            <a:round/>
            <a:headEnd len="sm" w="sm" type="none"/>
            <a:tailEnd len="sm" w="sm" type="none"/>
          </a:ln>
        </p:spPr>
      </p:pic>
      <p:sp>
        <p:nvSpPr>
          <p:cNvPr id="109" name="Google Shape;109;p18"/>
          <p:cNvSpPr txBox="1"/>
          <p:nvPr/>
        </p:nvSpPr>
        <p:spPr>
          <a:xfrm>
            <a:off x="1520250" y="1729300"/>
            <a:ext cx="4290600" cy="35865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 sz="1300">
                <a:solidFill>
                  <a:srgbClr val="FFFFFF"/>
                </a:solidFill>
                <a:latin typeface="Calibri"/>
                <a:ea typeface="Calibri"/>
                <a:cs typeface="Calibri"/>
                <a:sym typeface="Calibri"/>
              </a:rPr>
              <a:t>ישראל זיו,</a:t>
            </a:r>
            <a:r>
              <a:rPr lang="en" sz="1300">
                <a:solidFill>
                  <a:srgbClr val="FFFFFF"/>
                </a:solidFill>
                <a:latin typeface="Calibri"/>
                <a:ea typeface="Calibri"/>
                <a:cs typeface="Calibri"/>
                <a:sym typeface="Calibri"/>
              </a:rPr>
              <a:t> מנהל ואיש צבא ישראלי.</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sz="1300">
                <a:solidFill>
                  <a:srgbClr val="FFFFFF"/>
                </a:solidFill>
                <a:latin typeface="Calibri"/>
                <a:ea typeface="Calibri"/>
                <a:cs typeface="Calibri"/>
                <a:sym typeface="Calibri"/>
              </a:rPr>
              <a:t>עשה את דרכו דרומה מיד עם היוודע על האירוע החריג ביישובי העוטף. הוא חבר ללוחמים סמוך לאנדרטת “חץ שחור” ונסע משם לקיבוץ מפלסים, שם הוא חבר לחברו הוותיק, האלוף במילואים נעם תיבון. </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sz="1300">
                <a:solidFill>
                  <a:srgbClr val="FFFFFF"/>
                </a:solidFill>
                <a:latin typeface="Calibri"/>
                <a:ea typeface="Calibri"/>
                <a:cs typeface="Calibri"/>
                <a:sym typeface="Calibri"/>
              </a:rPr>
              <a:t>זיו המשיך לקיבוץ בארי ולאזור המסיבה בסמוך לרעים. עם הגיעו לבארי הוא החל לחלץ תחת אש משפחות עם ילדים שהתבצרו בממ”דים. </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sz="1300">
                <a:solidFill>
                  <a:srgbClr val="FFFFFF"/>
                </a:solidFill>
                <a:latin typeface="Calibri"/>
                <a:ea typeface="Calibri"/>
                <a:cs typeface="Calibri"/>
                <a:sym typeface="Calibri"/>
              </a:rPr>
              <a:t>לאחר כמה שעות המשיך משם לרעים, בודק רכב אחרי רכב בתקווה למצוא מישהו בחיים. מעט צעירים מבוהלים הגיחו ממחבואם לאחר שהסתתרו משך שעות ארוכות מתחת לענפים ועצים.</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b="1" lang="en" sz="1300">
                <a:solidFill>
                  <a:srgbClr val="FFD966"/>
                </a:solidFill>
                <a:latin typeface="Calibri"/>
                <a:ea typeface="Calibri"/>
                <a:cs typeface="Calibri"/>
                <a:sym typeface="Calibri"/>
              </a:rPr>
              <a:t>תודה רבה לך גיבור ישראל!</a:t>
            </a:r>
            <a:r>
              <a:rPr b="1" lang="en">
                <a:latin typeface="Calibri"/>
                <a:ea typeface="Calibri"/>
                <a:cs typeface="Calibri"/>
                <a:sym typeface="Calibri"/>
              </a:rPr>
              <a:t> </a:t>
            </a:r>
            <a:endParaRPr sz="1300">
              <a:solidFill>
                <a:srgbClr val="FFFFFF"/>
              </a:solidFill>
              <a:latin typeface="Calibri"/>
              <a:ea typeface="Calibri"/>
              <a:cs typeface="Calibri"/>
              <a:sym typeface="Calibri"/>
            </a:endParaRPr>
          </a:p>
          <a:p>
            <a:pPr indent="0" lvl="0" marL="0" rtl="1" algn="r">
              <a:lnSpc>
                <a:spcPct val="115000"/>
              </a:lnSpc>
              <a:spcBef>
                <a:spcPts val="300"/>
              </a:spcBef>
              <a:spcAft>
                <a:spcPts val="300"/>
              </a:spcAft>
              <a:buNone/>
            </a:pPr>
            <a:r>
              <a:t/>
            </a:r>
            <a:endParaRPr sz="1300">
              <a:latin typeface="Poppins"/>
              <a:ea typeface="Poppins"/>
              <a:cs typeface="Poppins"/>
              <a:sym typeface="Poppins"/>
            </a:endParaRPr>
          </a:p>
        </p:txBody>
      </p:sp>
      <p:pic>
        <p:nvPicPr>
          <p:cNvPr id="110" name="Google Shape;110;p18"/>
          <p:cNvPicPr preferRelativeResize="0"/>
          <p:nvPr/>
        </p:nvPicPr>
        <p:blipFill>
          <a:blip r:embed="rId4">
            <a:alphaModFix/>
          </a:blip>
          <a:stretch>
            <a:fillRect/>
          </a:stretch>
        </p:blipFill>
        <p:spPr>
          <a:xfrm>
            <a:off x="612775" y="2431179"/>
            <a:ext cx="761450" cy="50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nvSpPr>
        <p:spPr>
          <a:xfrm>
            <a:off x="329375" y="557425"/>
            <a:ext cx="8412000" cy="8928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2300">
                <a:latin typeface="Calibri"/>
                <a:ea typeface="Calibri"/>
                <a:cs typeface="Calibri"/>
                <a:sym typeface="Calibri"/>
              </a:rPr>
              <a:t>״</a:t>
            </a:r>
            <a:r>
              <a:rPr b="1" lang="en" sz="2300">
                <a:solidFill>
                  <a:srgbClr val="0000FF"/>
                </a:solidFill>
                <a:latin typeface="Calibri"/>
                <a:ea typeface="Calibri"/>
                <a:cs typeface="Calibri"/>
                <a:sym typeface="Calibri"/>
              </a:rPr>
              <a:t>הגבורה היא התכונה האנושית הראשונה במעלה; היא מהווה ערובה לכל התכונות האחרות</a:t>
            </a:r>
            <a:r>
              <a:rPr lang="en" sz="2300">
                <a:latin typeface="Calibri"/>
                <a:ea typeface="Calibri"/>
                <a:cs typeface="Calibri"/>
                <a:sym typeface="Calibri"/>
              </a:rPr>
              <a:t>״ </a:t>
            </a:r>
            <a:r>
              <a:rPr b="1" lang="en" sz="1900">
                <a:latin typeface="Calibri"/>
                <a:ea typeface="Calibri"/>
                <a:cs typeface="Calibri"/>
                <a:sym typeface="Calibri"/>
              </a:rPr>
              <a:t> </a:t>
            </a:r>
            <a:r>
              <a:rPr lang="en" sz="2300">
                <a:latin typeface="Calibri"/>
                <a:ea typeface="Calibri"/>
                <a:cs typeface="Calibri"/>
                <a:sym typeface="Calibri"/>
              </a:rPr>
              <a:t>- אריסטו</a:t>
            </a:r>
            <a:endParaRPr>
              <a:latin typeface="Calibri"/>
              <a:ea typeface="Calibri"/>
              <a:cs typeface="Calibri"/>
              <a:sym typeface="Calibri"/>
            </a:endParaRPr>
          </a:p>
        </p:txBody>
      </p:sp>
      <p:pic>
        <p:nvPicPr>
          <p:cNvPr id="116" name="Google Shape;116;p19"/>
          <p:cNvPicPr preferRelativeResize="0"/>
          <p:nvPr/>
        </p:nvPicPr>
        <p:blipFill>
          <a:blip r:embed="rId3">
            <a:alphaModFix/>
          </a:blip>
          <a:stretch>
            <a:fillRect/>
          </a:stretch>
        </p:blipFill>
        <p:spPr>
          <a:xfrm>
            <a:off x="5532375" y="1957350"/>
            <a:ext cx="2952750" cy="1552575"/>
          </a:xfrm>
          <a:prstGeom prst="rect">
            <a:avLst/>
          </a:prstGeom>
          <a:noFill/>
          <a:ln cap="flat" cmpd="dbl" w="38100">
            <a:solidFill>
              <a:schemeClr val="dk2"/>
            </a:solidFill>
            <a:prstDash val="solid"/>
            <a:round/>
            <a:headEnd len="sm" w="sm" type="none"/>
            <a:tailEnd len="sm" w="sm" type="none"/>
          </a:ln>
        </p:spPr>
      </p:pic>
      <p:sp>
        <p:nvSpPr>
          <p:cNvPr id="117" name="Google Shape;117;p19"/>
          <p:cNvSpPr txBox="1"/>
          <p:nvPr/>
        </p:nvSpPr>
        <p:spPr>
          <a:xfrm>
            <a:off x="1520625" y="1957350"/>
            <a:ext cx="3000000" cy="24351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 sz="1200">
                <a:solidFill>
                  <a:srgbClr val="FFFFFF"/>
                </a:solidFill>
                <a:latin typeface="Calibri"/>
                <a:ea typeface="Calibri"/>
                <a:cs typeface="Calibri"/>
                <a:sym typeface="Calibri"/>
              </a:rPr>
              <a:t>אליה בן שימול</a:t>
            </a:r>
            <a:r>
              <a:rPr lang="en" sz="1200">
                <a:solidFill>
                  <a:srgbClr val="FFFFFF"/>
                </a:solidFill>
                <a:latin typeface="Calibri"/>
                <a:ea typeface="Calibri"/>
                <a:cs typeface="Calibri"/>
                <a:sym typeface="Calibri"/>
              </a:rPr>
              <a:t>, רבש”ץ קיבוץ כרם שלום, הקפיץ את שמונת חברי כיתת הכוננות ועוד ארבעה לוחמים שנשארו לשמור על הקיבוץ. </a:t>
            </a:r>
            <a:endParaRPr sz="12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t/>
            </a:r>
            <a:endParaRPr sz="12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sz="1200">
                <a:solidFill>
                  <a:srgbClr val="FFFFFF"/>
                </a:solidFill>
                <a:latin typeface="Calibri"/>
                <a:ea typeface="Calibri"/>
                <a:cs typeface="Calibri"/>
                <a:sym typeface="Calibri"/>
              </a:rPr>
              <a:t>הם מגלים עשרות מחבלים רכובים על אופנועים שפוצצו את החומה שמפרידה בין רצועת עזה לגדר הקיבוץ, ובקרב ארוך מצליחים לחסל את רוב המחבלים.</a:t>
            </a:r>
            <a:r>
              <a:rPr lang="en" sz="1200">
                <a:latin typeface="Calibri"/>
                <a:ea typeface="Calibri"/>
                <a:cs typeface="Calibri"/>
                <a:sym typeface="Calibri"/>
              </a:rPr>
              <a:t> </a:t>
            </a:r>
            <a:endParaRPr sz="1200">
              <a:latin typeface="Calibri"/>
              <a:ea typeface="Calibri"/>
              <a:cs typeface="Calibri"/>
              <a:sym typeface="Calibri"/>
            </a:endParaRPr>
          </a:p>
          <a:p>
            <a:pPr indent="0" lvl="0" marL="0" rtl="1" algn="r">
              <a:lnSpc>
                <a:spcPct val="115000"/>
              </a:lnSpc>
              <a:spcBef>
                <a:spcPts val="300"/>
              </a:spcBef>
              <a:spcAft>
                <a:spcPts val="0"/>
              </a:spcAft>
              <a:buNone/>
            </a:pPr>
            <a:r>
              <a:t/>
            </a:r>
            <a:endParaRPr sz="1200">
              <a:latin typeface="Calibri"/>
              <a:ea typeface="Calibri"/>
              <a:cs typeface="Calibri"/>
              <a:sym typeface="Calibri"/>
            </a:endParaRPr>
          </a:p>
          <a:p>
            <a:pPr indent="0" lvl="0" marL="0" rtl="1" algn="r">
              <a:lnSpc>
                <a:spcPct val="115000"/>
              </a:lnSpc>
              <a:spcBef>
                <a:spcPts val="300"/>
              </a:spcBef>
              <a:spcAft>
                <a:spcPts val="300"/>
              </a:spcAft>
              <a:buNone/>
            </a:pPr>
            <a:r>
              <a:rPr b="1" lang="en" sz="1200">
                <a:solidFill>
                  <a:srgbClr val="FFD966"/>
                </a:solidFill>
                <a:latin typeface="Calibri"/>
                <a:ea typeface="Calibri"/>
                <a:cs typeface="Calibri"/>
                <a:sym typeface="Calibri"/>
              </a:rPr>
              <a:t>תודה רבה לכם גיבורי ישראל! </a:t>
            </a:r>
            <a:endParaRPr sz="1200">
              <a:latin typeface="Calibri"/>
              <a:ea typeface="Calibri"/>
              <a:cs typeface="Calibri"/>
              <a:sym typeface="Calibri"/>
            </a:endParaRPr>
          </a:p>
        </p:txBody>
      </p:sp>
      <p:pic>
        <p:nvPicPr>
          <p:cNvPr id="118" name="Google Shape;118;p19"/>
          <p:cNvPicPr preferRelativeResize="0"/>
          <p:nvPr/>
        </p:nvPicPr>
        <p:blipFill>
          <a:blip r:embed="rId4">
            <a:alphaModFix/>
          </a:blip>
          <a:stretch>
            <a:fillRect/>
          </a:stretch>
        </p:blipFill>
        <p:spPr>
          <a:xfrm>
            <a:off x="519875" y="2616804"/>
            <a:ext cx="761450" cy="503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nvSpPr>
        <p:spPr>
          <a:xfrm>
            <a:off x="329375" y="557425"/>
            <a:ext cx="8412000" cy="8928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2300">
                <a:latin typeface="Calibri"/>
                <a:ea typeface="Calibri"/>
                <a:cs typeface="Calibri"/>
                <a:sym typeface="Calibri"/>
              </a:rPr>
              <a:t>״</a:t>
            </a:r>
            <a:r>
              <a:rPr b="1" lang="en" sz="2300">
                <a:solidFill>
                  <a:srgbClr val="0000FF"/>
                </a:solidFill>
                <a:latin typeface="Calibri"/>
                <a:ea typeface="Calibri"/>
                <a:cs typeface="Calibri"/>
                <a:sym typeface="Calibri"/>
              </a:rPr>
              <a:t>הגבורה היא התכונה האנושית הראשונה במעלה; היא מהווה ערובה לכל התכונות האחרות</a:t>
            </a:r>
            <a:r>
              <a:rPr lang="en" sz="2300">
                <a:latin typeface="Calibri"/>
                <a:ea typeface="Calibri"/>
                <a:cs typeface="Calibri"/>
                <a:sym typeface="Calibri"/>
              </a:rPr>
              <a:t>״ </a:t>
            </a:r>
            <a:r>
              <a:rPr b="1" lang="en" sz="1900">
                <a:latin typeface="Calibri"/>
                <a:ea typeface="Calibri"/>
                <a:cs typeface="Calibri"/>
                <a:sym typeface="Calibri"/>
              </a:rPr>
              <a:t> </a:t>
            </a:r>
            <a:r>
              <a:rPr lang="en" sz="2300">
                <a:latin typeface="Calibri"/>
                <a:ea typeface="Calibri"/>
                <a:cs typeface="Calibri"/>
                <a:sym typeface="Calibri"/>
              </a:rPr>
              <a:t>- אריסטו</a:t>
            </a:r>
            <a:endParaRPr>
              <a:latin typeface="Calibri"/>
              <a:ea typeface="Calibri"/>
              <a:cs typeface="Calibri"/>
              <a:sym typeface="Calibri"/>
            </a:endParaRPr>
          </a:p>
        </p:txBody>
      </p:sp>
      <p:pic>
        <p:nvPicPr>
          <p:cNvPr id="124" name="Google Shape;124;p20"/>
          <p:cNvPicPr preferRelativeResize="0"/>
          <p:nvPr/>
        </p:nvPicPr>
        <p:blipFill>
          <a:blip r:embed="rId3">
            <a:alphaModFix/>
          </a:blip>
          <a:stretch>
            <a:fillRect/>
          </a:stretch>
        </p:blipFill>
        <p:spPr>
          <a:xfrm>
            <a:off x="4932700" y="1796900"/>
            <a:ext cx="3808676" cy="2142374"/>
          </a:xfrm>
          <a:prstGeom prst="rect">
            <a:avLst/>
          </a:prstGeom>
          <a:noFill/>
          <a:ln cap="flat" cmpd="dbl" w="38100">
            <a:solidFill>
              <a:schemeClr val="dk2"/>
            </a:solidFill>
            <a:prstDash val="solid"/>
            <a:round/>
            <a:headEnd len="sm" w="sm" type="none"/>
            <a:tailEnd len="sm" w="sm" type="none"/>
          </a:ln>
        </p:spPr>
      </p:pic>
      <p:sp>
        <p:nvSpPr>
          <p:cNvPr id="125" name="Google Shape;125;p20"/>
          <p:cNvSpPr txBox="1"/>
          <p:nvPr/>
        </p:nvSpPr>
        <p:spPr>
          <a:xfrm>
            <a:off x="1233100" y="1796900"/>
            <a:ext cx="3074400" cy="19872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 sz="1200">
                <a:solidFill>
                  <a:srgbClr val="FFFFFF"/>
                </a:solidFill>
                <a:latin typeface="Calibri"/>
                <a:ea typeface="Calibri"/>
                <a:cs typeface="Calibri"/>
                <a:sym typeface="Calibri"/>
              </a:rPr>
              <a:t>סא"ל אור בן יהודה</a:t>
            </a:r>
            <a:r>
              <a:rPr lang="en" sz="1200">
                <a:solidFill>
                  <a:srgbClr val="FFFFFF"/>
                </a:solidFill>
                <a:latin typeface="Calibri"/>
                <a:ea typeface="Calibri"/>
                <a:cs typeface="Calibri"/>
                <a:sym typeface="Calibri"/>
              </a:rPr>
              <a:t>, מפקדת גדוד קרקל.</a:t>
            </a:r>
            <a:endParaRPr sz="12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sz="1200">
                <a:solidFill>
                  <a:srgbClr val="FFFFFF"/>
                </a:solidFill>
                <a:latin typeface="Calibri"/>
                <a:ea typeface="Calibri"/>
                <a:cs typeface="Calibri"/>
                <a:sym typeface="Calibri"/>
              </a:rPr>
              <a:t>הובילה את לוחמיה ולוחמותיה תחת אש למוצב סופה, שעליו השתלטו עשרות רבות של מחבלים. </a:t>
            </a:r>
            <a:endParaRPr sz="1200">
              <a:solidFill>
                <a:srgbClr val="FFFFFF"/>
              </a:solidFill>
              <a:latin typeface="Calibri"/>
              <a:ea typeface="Calibri"/>
              <a:cs typeface="Calibri"/>
              <a:sym typeface="Calibri"/>
            </a:endParaRPr>
          </a:p>
          <a:p>
            <a:pPr indent="0" lvl="0" marL="0" rtl="1" algn="r">
              <a:lnSpc>
                <a:spcPct val="115000"/>
              </a:lnSpc>
              <a:spcBef>
                <a:spcPts val="300"/>
              </a:spcBef>
              <a:spcAft>
                <a:spcPts val="0"/>
              </a:spcAft>
              <a:buNone/>
            </a:pPr>
            <a:r>
              <a:rPr lang="en" sz="1200">
                <a:solidFill>
                  <a:srgbClr val="FFFFFF"/>
                </a:solidFill>
                <a:latin typeface="Calibri"/>
                <a:ea typeface="Calibri"/>
                <a:cs typeface="Calibri"/>
                <a:sym typeface="Calibri"/>
              </a:rPr>
              <a:t>כקצינה הבכירה ביותר בשטח, אור ניהלה את הקרב במשך שעות ארוכות עד שהמוצב חזר לשליטה ישראלית מלאה.</a:t>
            </a:r>
            <a:endParaRPr sz="1200">
              <a:solidFill>
                <a:srgbClr val="FFFFFF"/>
              </a:solidFill>
              <a:latin typeface="Calibri"/>
              <a:ea typeface="Calibri"/>
              <a:cs typeface="Calibri"/>
              <a:sym typeface="Calibri"/>
            </a:endParaRPr>
          </a:p>
          <a:p>
            <a:pPr indent="0" lvl="0" marL="0" rtl="1" algn="r">
              <a:lnSpc>
                <a:spcPct val="115000"/>
              </a:lnSpc>
              <a:spcBef>
                <a:spcPts val="300"/>
              </a:spcBef>
              <a:spcAft>
                <a:spcPts val="300"/>
              </a:spcAft>
              <a:buNone/>
            </a:pPr>
            <a:r>
              <a:rPr b="1" lang="en" sz="1300">
                <a:solidFill>
                  <a:srgbClr val="FFD966"/>
                </a:solidFill>
                <a:latin typeface="Calibri"/>
                <a:ea typeface="Calibri"/>
                <a:cs typeface="Calibri"/>
                <a:sym typeface="Calibri"/>
              </a:rPr>
              <a:t>תודה רבה לך גיבורת ישראל! </a:t>
            </a:r>
            <a:endParaRPr sz="1200">
              <a:latin typeface="Calibri"/>
              <a:ea typeface="Calibri"/>
              <a:cs typeface="Calibri"/>
              <a:sym typeface="Calibri"/>
            </a:endParaRPr>
          </a:p>
        </p:txBody>
      </p:sp>
      <p:pic>
        <p:nvPicPr>
          <p:cNvPr id="126" name="Google Shape;126;p20"/>
          <p:cNvPicPr preferRelativeResize="0"/>
          <p:nvPr/>
        </p:nvPicPr>
        <p:blipFill>
          <a:blip r:embed="rId4">
            <a:alphaModFix/>
          </a:blip>
          <a:stretch>
            <a:fillRect/>
          </a:stretch>
        </p:blipFill>
        <p:spPr>
          <a:xfrm>
            <a:off x="471650" y="2616329"/>
            <a:ext cx="761450" cy="50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nvSpPr>
        <p:spPr>
          <a:xfrm>
            <a:off x="1666663" y="515200"/>
            <a:ext cx="6018900" cy="28782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b="1" lang="en" sz="2100">
                <a:solidFill>
                  <a:srgbClr val="FFFFFF"/>
                </a:solidFill>
                <a:latin typeface="Calibri"/>
                <a:ea typeface="Calibri"/>
                <a:cs typeface="Calibri"/>
                <a:sym typeface="Calibri"/>
              </a:rPr>
              <a:t>״שלח </a:t>
            </a:r>
            <a:r>
              <a:rPr b="1" lang="en" sz="2100">
                <a:solidFill>
                  <a:srgbClr val="FFFFFF"/>
                </a:solidFill>
                <a:latin typeface="Calibri"/>
                <a:ea typeface="Calibri"/>
                <a:cs typeface="Calibri"/>
                <a:sym typeface="Calibri"/>
              </a:rPr>
              <a:t>עיניך</a:t>
            </a:r>
            <a:r>
              <a:rPr b="1" lang="en" sz="2100">
                <a:solidFill>
                  <a:srgbClr val="FFFFFF"/>
                </a:solidFill>
                <a:latin typeface="Calibri"/>
                <a:ea typeface="Calibri"/>
                <a:cs typeface="Calibri"/>
                <a:sym typeface="Calibri"/>
              </a:rPr>
              <a:t> לאור השמש ולא תראה את הצללים״</a:t>
            </a:r>
            <a:endParaRPr b="1" sz="2100">
              <a:solidFill>
                <a:srgbClr val="FFFFFF"/>
              </a:solidFill>
              <a:latin typeface="Calibri"/>
              <a:ea typeface="Calibri"/>
              <a:cs typeface="Calibri"/>
              <a:sym typeface="Calibri"/>
            </a:endParaRPr>
          </a:p>
          <a:p>
            <a:pPr indent="0" lvl="0" marL="0" rtl="1" algn="ctr">
              <a:spcBef>
                <a:spcPts val="0"/>
              </a:spcBef>
              <a:spcAft>
                <a:spcPts val="0"/>
              </a:spcAft>
              <a:buNone/>
            </a:pPr>
            <a:r>
              <a:t/>
            </a:r>
            <a:endParaRPr b="1" sz="2100">
              <a:solidFill>
                <a:srgbClr val="FFFFFF"/>
              </a:solidFill>
              <a:latin typeface="Calibri"/>
              <a:ea typeface="Calibri"/>
              <a:cs typeface="Calibri"/>
              <a:sym typeface="Calibri"/>
            </a:endParaRPr>
          </a:p>
          <a:p>
            <a:pPr indent="0" lvl="0" marL="0" rtl="1" algn="ctr">
              <a:spcBef>
                <a:spcPts val="0"/>
              </a:spcBef>
              <a:spcAft>
                <a:spcPts val="0"/>
              </a:spcAft>
              <a:buNone/>
            </a:pPr>
            <a:r>
              <a:rPr b="1" lang="en" sz="2100">
                <a:solidFill>
                  <a:srgbClr val="FFFFFF"/>
                </a:solidFill>
                <a:latin typeface="Calibri"/>
                <a:ea typeface="Calibri"/>
                <a:cs typeface="Calibri"/>
                <a:sym typeface="Calibri"/>
              </a:rPr>
              <a:t>תודה רבה לכל אותן ואותם גיבורות וגיבורי ישראל שלחמו, הצילו והגנו. </a:t>
            </a:r>
            <a:endParaRPr b="1" sz="2100">
              <a:solidFill>
                <a:srgbClr val="FFFFFF"/>
              </a:solidFill>
              <a:latin typeface="Calibri"/>
              <a:ea typeface="Calibri"/>
              <a:cs typeface="Calibri"/>
              <a:sym typeface="Calibri"/>
            </a:endParaRPr>
          </a:p>
          <a:p>
            <a:pPr indent="0" lvl="0" marL="0" rtl="1" algn="ctr">
              <a:spcBef>
                <a:spcPts val="0"/>
              </a:spcBef>
              <a:spcAft>
                <a:spcPts val="0"/>
              </a:spcAft>
              <a:buNone/>
            </a:pPr>
            <a:r>
              <a:t/>
            </a:r>
            <a:endParaRPr b="1" sz="2100">
              <a:solidFill>
                <a:srgbClr val="FFFFFF"/>
              </a:solidFill>
              <a:latin typeface="Calibri"/>
              <a:ea typeface="Calibri"/>
              <a:cs typeface="Calibri"/>
              <a:sym typeface="Calibri"/>
            </a:endParaRPr>
          </a:p>
          <a:p>
            <a:pPr indent="0" lvl="0" marL="0" rtl="1" algn="ctr">
              <a:spcBef>
                <a:spcPts val="0"/>
              </a:spcBef>
              <a:spcAft>
                <a:spcPts val="0"/>
              </a:spcAft>
              <a:buNone/>
            </a:pPr>
            <a:r>
              <a:rPr b="1" lang="en" sz="2100">
                <a:solidFill>
                  <a:srgbClr val="FFFFFF"/>
                </a:solidFill>
                <a:latin typeface="Calibri"/>
                <a:ea typeface="Calibri"/>
                <a:cs typeface="Calibri"/>
                <a:sym typeface="Calibri"/>
              </a:rPr>
              <a:t>עם ישראל חי</a:t>
            </a:r>
            <a:endParaRPr b="1" sz="2100">
              <a:solidFill>
                <a:srgbClr val="FFFFFF"/>
              </a:solidFill>
              <a:latin typeface="Calibri"/>
              <a:ea typeface="Calibri"/>
              <a:cs typeface="Calibri"/>
              <a:sym typeface="Calibri"/>
            </a:endParaRPr>
          </a:p>
          <a:p>
            <a:pPr indent="0" lvl="0" marL="0" rtl="1" algn="r">
              <a:spcBef>
                <a:spcPts val="0"/>
              </a:spcBef>
              <a:spcAft>
                <a:spcPts val="0"/>
              </a:spcAft>
              <a:buNone/>
            </a:pPr>
            <a:r>
              <a:t/>
            </a:r>
            <a:endParaRPr b="1" sz="2100">
              <a:solidFill>
                <a:srgbClr val="FFFFFF"/>
              </a:solidFill>
              <a:latin typeface="Poppins"/>
              <a:ea typeface="Poppins"/>
              <a:cs typeface="Poppins"/>
              <a:sym typeface="Poppins"/>
            </a:endParaRPr>
          </a:p>
          <a:p>
            <a:pPr indent="0" lvl="0" marL="0" rtl="1" algn="ctr">
              <a:spcBef>
                <a:spcPts val="0"/>
              </a:spcBef>
              <a:spcAft>
                <a:spcPts val="0"/>
              </a:spcAft>
              <a:buNone/>
            </a:pPr>
            <a:r>
              <a:rPr b="1" lang="en" sz="2800">
                <a:solidFill>
                  <a:srgbClr val="FFD966"/>
                </a:solidFill>
                <a:latin typeface="Calibri"/>
                <a:ea typeface="Calibri"/>
                <a:cs typeface="Calibri"/>
                <a:sym typeface="Calibri"/>
              </a:rPr>
              <a:t>ביחד נצא מחושך לאור</a:t>
            </a:r>
            <a:r>
              <a:rPr b="1" lang="en" sz="2800">
                <a:solidFill>
                  <a:srgbClr val="FFD966"/>
                </a:solidFill>
                <a:latin typeface="Poppins"/>
                <a:ea typeface="Poppins"/>
                <a:cs typeface="Poppins"/>
                <a:sym typeface="Poppins"/>
              </a:rPr>
              <a:t> </a:t>
            </a:r>
            <a:endParaRPr b="1" sz="2800">
              <a:solidFill>
                <a:srgbClr val="FFD966"/>
              </a:solidFill>
              <a:latin typeface="Poppins"/>
              <a:ea typeface="Poppins"/>
              <a:cs typeface="Poppins"/>
              <a:sym typeface="Poppins"/>
            </a:endParaRPr>
          </a:p>
        </p:txBody>
      </p:sp>
      <p:pic>
        <p:nvPicPr>
          <p:cNvPr id="132" name="Google Shape;132;p21"/>
          <p:cNvPicPr preferRelativeResize="0"/>
          <p:nvPr/>
        </p:nvPicPr>
        <p:blipFill>
          <a:blip r:embed="rId3">
            <a:alphaModFix/>
          </a:blip>
          <a:stretch>
            <a:fillRect/>
          </a:stretch>
        </p:blipFill>
        <p:spPr>
          <a:xfrm>
            <a:off x="3837212" y="3553847"/>
            <a:ext cx="1469575" cy="97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